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314" r:id="rId3"/>
    <p:sldId id="306" r:id="rId4"/>
    <p:sldId id="307" r:id="rId5"/>
    <p:sldId id="316" r:id="rId6"/>
    <p:sldId id="315" r:id="rId7"/>
    <p:sldId id="335" r:id="rId8"/>
    <p:sldId id="401" r:id="rId9"/>
    <p:sldId id="403" r:id="rId10"/>
    <p:sldId id="327" r:id="rId11"/>
    <p:sldId id="404" r:id="rId12"/>
    <p:sldId id="405" r:id="rId13"/>
    <p:sldId id="406" r:id="rId14"/>
    <p:sldId id="436" r:id="rId15"/>
    <p:sldId id="437" r:id="rId16"/>
    <p:sldId id="438" r:id="rId17"/>
    <p:sldId id="440" r:id="rId18"/>
    <p:sldId id="439" r:id="rId19"/>
    <p:sldId id="444" r:id="rId20"/>
    <p:sldId id="441" r:id="rId21"/>
    <p:sldId id="408" r:id="rId22"/>
    <p:sldId id="409" r:id="rId23"/>
    <p:sldId id="435" r:id="rId24"/>
    <p:sldId id="412" r:id="rId25"/>
    <p:sldId id="325" r:id="rId26"/>
    <p:sldId id="429" r:id="rId27"/>
    <p:sldId id="324" r:id="rId28"/>
    <p:sldId id="415" r:id="rId29"/>
    <p:sldId id="428" r:id="rId30"/>
    <p:sldId id="416" r:id="rId31"/>
    <p:sldId id="431" r:id="rId32"/>
    <p:sldId id="432" r:id="rId33"/>
    <p:sldId id="433" r:id="rId34"/>
    <p:sldId id="443" r:id="rId35"/>
    <p:sldId id="448" r:id="rId36"/>
    <p:sldId id="355" r:id="rId37"/>
    <p:sldId id="357" r:id="rId38"/>
    <p:sldId id="445" r:id="rId39"/>
    <p:sldId id="396" r:id="rId40"/>
    <p:sldId id="356" r:id="rId41"/>
    <p:sldId id="359" r:id="rId42"/>
    <p:sldId id="360" r:id="rId43"/>
    <p:sldId id="326" r:id="rId44"/>
    <p:sldId id="446" r:id="rId45"/>
    <p:sldId id="456" r:id="rId46"/>
    <p:sldId id="333" r:id="rId47"/>
    <p:sldId id="442" r:id="rId48"/>
    <p:sldId id="334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473" r:id="rId57"/>
    <p:sldId id="474" r:id="rId58"/>
    <p:sldId id="475" r:id="rId59"/>
    <p:sldId id="476" r:id="rId60"/>
    <p:sldId id="31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8D1D0-3DCF-4B7D-8A2A-FA25178A27F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E4E61-96E1-44CD-B7FC-F2D1A2B5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09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4786A-2FB7-44D4-AA0F-05E4EFD2675F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76353-0183-4AE2-9FE0-9B4FBAD09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0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51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45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8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19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5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9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93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20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63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16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3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91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76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4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98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6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71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9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33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10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7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10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80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9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99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88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7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39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24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40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76353-0183-4AE2-9FE0-9B4FBAD09B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4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24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2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3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5829300" cy="365125"/>
          </a:xfrm>
        </p:spPr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89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7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5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6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2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4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5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 smtClean="0"/>
              <a:t>Prognozowanie Ruchu        ZSK PK        dr inż. Rafał Kucharski        rkucharski@pk.edu.pl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48244-C1CC-4CEA-9E8E-8578CEE9C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2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pl-PL" dirty="0"/>
              <a:t>Prognozowanie </a:t>
            </a:r>
            <a:r>
              <a:rPr lang="pl-PL" dirty="0" smtClean="0"/>
              <a:t>Ruchu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Wykład III</a:t>
            </a:r>
            <a:br>
              <a:rPr lang="pl-PL" dirty="0" smtClean="0"/>
            </a:br>
            <a:r>
              <a:rPr lang="pl-PL" b="1" dirty="0" smtClean="0"/>
              <a:t>Pomiary i badania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3040" y="4684389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lang="pl-PL" dirty="0" smtClean="0"/>
              <a:t>dr inż. Rafał Kucharski</a:t>
            </a:r>
          </a:p>
          <a:p>
            <a:r>
              <a:rPr lang="pl-PL" dirty="0" smtClean="0"/>
              <a:t>Zakład Systemów Komunikacyjnych www.zsk.pk.edu.pl</a:t>
            </a:r>
          </a:p>
          <a:p>
            <a:r>
              <a:rPr lang="pl-PL" dirty="0" smtClean="0"/>
              <a:t>Politechnika Krakowska</a:t>
            </a:r>
          </a:p>
          <a:p>
            <a:r>
              <a:rPr lang="pl-PL" dirty="0" smtClean="0"/>
              <a:t>semestr letni,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Błąd pomiarów</a:t>
            </a:r>
            <a:endParaRPr lang="en-GB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741363" y="2116138"/>
            <a:ext cx="7612062" cy="4243387"/>
          </a:xfrm>
        </p:spPr>
        <p:txBody>
          <a:bodyPr/>
          <a:lstStyle/>
          <a:p>
            <a:r>
              <a:rPr lang="pl-PL" dirty="0"/>
              <a:t>Pomiary ręczne </a:t>
            </a:r>
          </a:p>
          <a:p>
            <a:pPr lvl="1"/>
            <a:r>
              <a:rPr lang="pl-PL" dirty="0"/>
              <a:t>Liczba pojazdów: 6%</a:t>
            </a:r>
          </a:p>
          <a:p>
            <a:pPr lvl="1"/>
            <a:r>
              <a:rPr lang="pl-PL" dirty="0"/>
              <a:t>Klasyfikacja: 9%</a:t>
            </a:r>
          </a:p>
          <a:p>
            <a:pPr lvl="1"/>
            <a:endParaRPr lang="pl-PL" dirty="0"/>
          </a:p>
          <a:p>
            <a:r>
              <a:rPr lang="pl-PL" dirty="0"/>
              <a:t>Pomiary automatyczne</a:t>
            </a:r>
          </a:p>
          <a:p>
            <a:pPr lvl="1"/>
            <a:r>
              <a:rPr lang="pl-PL" dirty="0"/>
              <a:t>Nawet 0,05</a:t>
            </a:r>
            <a:r>
              <a:rPr lang="pl-PL" dirty="0" smtClean="0"/>
              <a:t>%</a:t>
            </a:r>
          </a:p>
          <a:p>
            <a:pPr lvl="1"/>
            <a:r>
              <a:rPr lang="pl-PL" dirty="0" smtClean="0"/>
              <a:t>Nawet 90%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6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Natężenie ruchu</a:t>
            </a:r>
            <a:endParaRPr lang="en-GB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63739"/>
            <a:ext cx="8229600" cy="4757737"/>
          </a:xfrm>
        </p:spPr>
        <p:txBody>
          <a:bodyPr/>
          <a:lstStyle/>
          <a:p>
            <a:r>
              <a:rPr lang="pl-PL" dirty="0"/>
              <a:t>Liczba osób, pojazdów lub innych jednostek przemieszczająca się przez przyjęty przekrój trasy komunikacyjnej w jednostce czasu</a:t>
            </a:r>
          </a:p>
          <a:p>
            <a:r>
              <a:rPr lang="pl-PL" dirty="0"/>
              <a:t>Jednostka czasu – 15min, godzina, doba, rok</a:t>
            </a:r>
          </a:p>
          <a:p>
            <a:r>
              <a:rPr lang="pl-PL" dirty="0"/>
              <a:t>Wyrażamy w:</a:t>
            </a:r>
          </a:p>
          <a:p>
            <a:pPr lvl="1"/>
            <a:r>
              <a:rPr lang="pl-PL" dirty="0"/>
              <a:t>Pojazdach rzeczywistych</a:t>
            </a:r>
          </a:p>
          <a:p>
            <a:pPr lvl="1"/>
            <a:r>
              <a:rPr lang="pl-PL" dirty="0"/>
              <a:t>Pojazdach umownych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5827713" y="184150"/>
            <a:ext cx="2420937" cy="949325"/>
          </a:xfrm>
        </p:spPr>
        <p:txBody>
          <a:bodyPr/>
          <a:lstStyle/>
          <a:p>
            <a:r>
              <a:rPr lang="pl-PL" sz="2400"/>
              <a:t>Współczynniki przeliczeniowe</a:t>
            </a:r>
            <a:endParaRPr lang="en-GB" sz="2400"/>
          </a:p>
        </p:txBody>
      </p:sp>
      <p:pic>
        <p:nvPicPr>
          <p:cNvPr id="27653" name="Picture 5" descr="kategorie pojazdów"/>
          <p:cNvPicPr>
            <a:picLocks noChangeAspect="1" noChangeArrowheads="1"/>
          </p:cNvPicPr>
          <p:nvPr/>
        </p:nvPicPr>
        <p:blipFill>
          <a:blip r:embed="rId2" cstate="print"/>
          <a:srcRect b="4817"/>
          <a:stretch>
            <a:fillRect/>
          </a:stretch>
        </p:blipFill>
        <p:spPr bwMode="auto">
          <a:xfrm>
            <a:off x="466725" y="687388"/>
            <a:ext cx="5299075" cy="5991225"/>
          </a:xfrm>
          <a:prstGeom prst="rect">
            <a:avLst/>
          </a:prstGeom>
          <a:noFill/>
        </p:spPr>
      </p:pic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6321425" y="1436688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2400"/>
              <a:t>1,0</a:t>
            </a:r>
            <a:endParaRPr lang="en-GB" sz="2400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6323013" y="2225675"/>
            <a:ext cx="608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2400"/>
              <a:t>2,0</a:t>
            </a:r>
            <a:endParaRPr lang="en-GB" sz="2400"/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6324600" y="2881313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2400"/>
              <a:t>2,0</a:t>
            </a:r>
            <a:endParaRPr lang="en-GB" sz="2400"/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6337300" y="3783013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2400"/>
              <a:t>2,5</a:t>
            </a:r>
            <a:endParaRPr lang="en-GB" sz="2400"/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6362700" y="4608513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2400"/>
              <a:t>2,5</a:t>
            </a:r>
            <a:endParaRPr lang="en-GB" sz="2400"/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6388100" y="5456238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2400"/>
              <a:t>2,5</a:t>
            </a:r>
            <a:endParaRPr lang="en-GB" sz="2400"/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375400" y="6180138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2400"/>
              <a:t>3,0</a:t>
            </a:r>
            <a:endParaRPr lang="en-GB" sz="24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4631"/>
            <a:ext cx="6765290" cy="365125"/>
          </a:xfrm>
        </p:spPr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Pomiar ręczny</a:t>
            </a:r>
            <a:endParaRPr lang="en-GB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675188" cy="4525963"/>
          </a:xfrm>
        </p:spPr>
        <p:txBody>
          <a:bodyPr/>
          <a:lstStyle/>
          <a:p>
            <a:endParaRPr lang="pl-PL" dirty="0" smtClean="0"/>
          </a:p>
          <a:p>
            <a:r>
              <a:rPr lang="pl-PL" dirty="0" smtClean="0"/>
              <a:t>Arkusz </a:t>
            </a:r>
            <a:r>
              <a:rPr lang="pl-PL" dirty="0"/>
              <a:t>pomiarowy</a:t>
            </a:r>
          </a:p>
          <a:p>
            <a:r>
              <a:rPr lang="pl-PL" dirty="0"/>
              <a:t>Zgoda zarządcy drogi</a:t>
            </a:r>
          </a:p>
          <a:p>
            <a:r>
              <a:rPr lang="pl-PL" dirty="0"/>
              <a:t>Bezpieczeństwo </a:t>
            </a:r>
          </a:p>
          <a:p>
            <a:r>
              <a:rPr lang="pl-PL" dirty="0"/>
              <a:t>Struktura pomiarów:</a:t>
            </a:r>
          </a:p>
          <a:p>
            <a:pPr lvl="1"/>
            <a:r>
              <a:rPr lang="pl-PL" dirty="0"/>
              <a:t>Pomiar 24 godzinny</a:t>
            </a:r>
          </a:p>
          <a:p>
            <a:pPr lvl="1"/>
            <a:r>
              <a:rPr lang="pl-PL" dirty="0"/>
              <a:t>Pomiar 12 godzinny</a:t>
            </a:r>
          </a:p>
          <a:p>
            <a:pPr lvl="1"/>
            <a:r>
              <a:rPr lang="pl-PL" dirty="0"/>
              <a:t>Pomiar 8 godzinny</a:t>
            </a:r>
          </a:p>
          <a:p>
            <a:pPr lvl="1"/>
            <a:r>
              <a:rPr lang="pl-PL" dirty="0"/>
              <a:t>Pomiar 3 godzinny</a:t>
            </a:r>
            <a:endParaRPr lang="en-GB" dirty="0"/>
          </a:p>
        </p:txBody>
      </p:sp>
      <p:sp>
        <p:nvSpPr>
          <p:cNvPr id="29700" name="AutoShape 4"/>
          <p:cNvSpPr>
            <a:spLocks/>
          </p:cNvSpPr>
          <p:nvPr/>
        </p:nvSpPr>
        <p:spPr bwMode="auto">
          <a:xfrm>
            <a:off x="4649788" y="4056063"/>
            <a:ext cx="554037" cy="1906587"/>
          </a:xfrm>
          <a:prstGeom prst="rightBrace">
            <a:avLst>
              <a:gd name="adj1" fmla="val 2867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l-PL"/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5459413" y="4733925"/>
            <a:ext cx="24209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2400"/>
              <a:t>Godzina szczytu</a:t>
            </a:r>
            <a:endParaRPr lang="en-GB" sz="24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615122"/>
          </a:xfrm>
        </p:spPr>
        <p:txBody>
          <a:bodyPr>
            <a:normAutofit/>
          </a:bodyPr>
          <a:lstStyle/>
          <a:p>
            <a:pPr algn="ctr"/>
            <a:r>
              <a:rPr lang="pl-PL" dirty="0" smtClean="0"/>
              <a:t>Pomiar automatyczny </a:t>
            </a:r>
            <a:br>
              <a:rPr lang="pl-PL" dirty="0" smtClean="0"/>
            </a:br>
            <a:r>
              <a:rPr lang="pl-PL" dirty="0" smtClean="0"/>
              <a:t>pętla indukcyjna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-81280" y="6356351"/>
            <a:ext cx="6196330" cy="365125"/>
          </a:xfrm>
        </p:spPr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12" y="1889760"/>
            <a:ext cx="4805828" cy="4119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3766" y="6009042"/>
            <a:ext cx="2504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Bugdol, et al., Logistyka 3/2014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8766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Pętla indukcyjna </a:t>
            </a:r>
            <a:br>
              <a:rPr lang="pl-PL" dirty="0" smtClean="0"/>
            </a:br>
            <a:r>
              <a:rPr lang="pl-PL" dirty="0" smtClean="0"/>
              <a:t>Kategoria pojazdu </a:t>
            </a:r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8650" y="5626324"/>
            <a:ext cx="26901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Źródło: </a:t>
            </a:r>
            <a:r>
              <a:rPr lang="pl-PL" sz="1100" dirty="0"/>
              <a:t>Marek </a:t>
            </a:r>
            <a:r>
              <a:rPr lang="pl-PL" sz="1100" dirty="0" smtClean="0"/>
              <a:t>Stencel, Przegląd ITS, 2012</a:t>
            </a:r>
            <a:endParaRPr lang="pl-PL" sz="11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28650" y="184785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 Na podstawie kształtu widma magnetycznego można zgadywać typ pojazdu	</a:t>
            </a:r>
            <a:endParaRPr lang="pl-PL" dirty="0"/>
          </a:p>
        </p:txBody>
      </p:sp>
      <p:pic>
        <p:nvPicPr>
          <p:cNvPr id="6146" name="Picture 2" descr="http://przeglad-its.pl/wp-content/uploads/2012/10/41-1024x67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840" y="2930785"/>
            <a:ext cx="4101386" cy="269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6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Pomiar pneumatyczny</a:t>
            </a:r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56286" y="5651146"/>
            <a:ext cx="12314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Źródło: wikipedia</a:t>
            </a:r>
            <a:endParaRPr lang="pl-PL" sz="11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28650" y="1847851"/>
            <a:ext cx="824103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Pojazd przejeżdzając przez rurkę z powietrzem </a:t>
            </a:r>
            <a:r>
              <a:rPr lang="pl-PL" i="1" dirty="0" smtClean="0"/>
              <a:t>dmucha </a:t>
            </a:r>
            <a:r>
              <a:rPr lang="pl-PL" dirty="0" smtClean="0"/>
              <a:t>w licznik</a:t>
            </a:r>
            <a:endParaRPr lang="pl-PL" dirty="0"/>
          </a:p>
        </p:txBody>
      </p:sp>
      <p:pic>
        <p:nvPicPr>
          <p:cNvPr id="7170" name="Picture 2" descr="https://upload.wikimedia.org/wikipedia/commons/thumb/b/b4/Pneumatic_road_tube_counter.jpg/220px-Pneumatic_road_tube_coun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55" y="2352581"/>
            <a:ext cx="4364988" cy="327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Wideodetekcja</a:t>
            </a:r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56286" y="5651146"/>
            <a:ext cx="12314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Źródło: wikipedia</a:t>
            </a:r>
            <a:endParaRPr lang="pl-PL" sz="11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28650" y="2362299"/>
            <a:ext cx="284607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viaTOLL – liczy:</a:t>
            </a:r>
          </a:p>
          <a:p>
            <a:r>
              <a:rPr lang="pl-PL" dirty="0" smtClean="0"/>
              <a:t> pojazdy płacące (z ViaTOLLem)</a:t>
            </a:r>
          </a:p>
          <a:p>
            <a:r>
              <a:rPr lang="pl-PL" dirty="0" smtClean="0"/>
              <a:t>inne pojazdy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9218" name="Picture 2" descr="http://logsped.pl/portal/images/stories/wiadomosci/Droga/oplaty/viatoll/myto_35t3542f2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25" y="2362299"/>
            <a:ext cx="46005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0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Wideodetekcja</a:t>
            </a:r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56286" y="5651146"/>
            <a:ext cx="12314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Źródło: wikipedia</a:t>
            </a:r>
            <a:endParaRPr lang="pl-PL" sz="11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28650" y="1847851"/>
            <a:ext cx="284607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a</a:t>
            </a:r>
            <a:r>
              <a:rPr lang="pl-PL" dirty="0" smtClean="0"/>
              <a:t>lgorytmy przetwarzania obrazu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smtClean="0"/>
              <a:t>wrażliwośc na pogodę</a:t>
            </a:r>
            <a:endParaRPr lang="pl-PL" dirty="0"/>
          </a:p>
        </p:txBody>
      </p:sp>
      <p:pic>
        <p:nvPicPr>
          <p:cNvPr id="9220" name="Picture 4" descr="http://edroga.pl/images/stories/nwb_urzadzenia/wideodetekcja-i-monitoring-wizyjny/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35" y="1680529"/>
            <a:ext cx="52387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0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-38550"/>
            <a:ext cx="7886700" cy="1325563"/>
          </a:xfrm>
        </p:spPr>
        <p:txBody>
          <a:bodyPr/>
          <a:lstStyle/>
          <a:p>
            <a:pPr algn="ctr"/>
            <a:r>
              <a:rPr lang="pl-PL" dirty="0" smtClean="0"/>
              <a:t>Wideodetekcja</a:t>
            </a:r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56286" y="6094741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Źródło: neurosoft</a:t>
            </a:r>
            <a:endParaRPr lang="pl-PL" sz="11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28650" y="1430613"/>
            <a:ext cx="2846070" cy="4351338"/>
          </a:xfrm>
        </p:spPr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2" name="REDLIGHT_pl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9656" y="92565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3122" y="1122363"/>
            <a:ext cx="3745077" cy="2387600"/>
          </a:xfrm>
        </p:spPr>
        <p:txBody>
          <a:bodyPr anchor="ctr">
            <a:normAutofit/>
          </a:bodyPr>
          <a:lstStyle/>
          <a:p>
            <a:r>
              <a:rPr lang="pl-PL" b="1" dirty="0" smtClean="0"/>
              <a:t>Pomiary i badania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5" name="Picture 4" descr="drogowka po poprawkach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7F00FF"/>
              </a:clrFrom>
              <a:clrTo>
                <a:srgbClr val="7F00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4188" y="1539875"/>
            <a:ext cx="4048125" cy="4414838"/>
          </a:xfrm>
          <a:prstGeom prst="rect">
            <a:avLst/>
          </a:prstGeom>
          <a:noFill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697038" y="484188"/>
            <a:ext cx="1746250" cy="2230437"/>
            <a:chOff x="1053" y="558"/>
            <a:chExt cx="1101" cy="1405"/>
          </a:xfrm>
        </p:grpSpPr>
        <p:pic>
          <p:nvPicPr>
            <p:cNvPr id="7" name="Picture 6" descr="drogowka - ekran radaru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74" y="558"/>
              <a:ext cx="680" cy="486"/>
            </a:xfrm>
            <a:prstGeom prst="rect">
              <a:avLst/>
            </a:prstGeom>
            <a:noFill/>
          </p:spPr>
        </p:pic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474" y="558"/>
              <a:ext cx="680" cy="486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053" y="1664"/>
              <a:ext cx="461" cy="29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1360" y="1045"/>
              <a:ext cx="363" cy="619"/>
            </a:xfrm>
            <a:prstGeom prst="line">
              <a:avLst/>
            </a:prstGeom>
            <a:noFill/>
            <a:ln w="31750">
              <a:solidFill>
                <a:srgbClr val="FF0033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7583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Wideodetekcja</a:t>
            </a:r>
            <a:br>
              <a:rPr lang="pl-PL" dirty="0" smtClean="0"/>
            </a:br>
            <a:r>
              <a:rPr lang="pl-PL" dirty="0" smtClean="0"/>
              <a:t>Kategoria pojazdu </a:t>
            </a:r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20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80547" y="6225546"/>
            <a:ext cx="11641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Źródło: miovison</a:t>
            </a:r>
            <a:endParaRPr lang="pl-PL" sz="11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28650" y="1847851"/>
            <a:ext cx="3252470" cy="3310056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Klasyfikacja z wideodetekcji</a:t>
            </a:r>
            <a:endParaRPr lang="pl-PL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46" y="1619474"/>
            <a:ext cx="3505504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10575" cy="1143000"/>
          </a:xfrm>
        </p:spPr>
        <p:txBody>
          <a:bodyPr>
            <a:normAutofit/>
          </a:bodyPr>
          <a:lstStyle/>
          <a:p>
            <a:r>
              <a:rPr lang="pl-PL" sz="4000" dirty="0"/>
              <a:t>Wahania ruchu w przekroju </a:t>
            </a:r>
            <a:r>
              <a:rPr lang="pl-PL" sz="4000" dirty="0" smtClean="0"/>
              <a:t>miejskim</a:t>
            </a:r>
            <a:endParaRPr lang="en-GB" sz="4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82880" y="6356351"/>
            <a:ext cx="6350000" cy="365125"/>
          </a:xfrm>
        </p:spPr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72" y="1518247"/>
            <a:ext cx="8613030" cy="4035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253" y="5553643"/>
            <a:ext cx="231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APR, ZDM, Warszawa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595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4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dirty="0"/>
              <a:t>Wahania </a:t>
            </a:r>
            <a:r>
              <a:rPr lang="pl-PL" sz="4000" dirty="0" smtClean="0"/>
              <a:t>tygodniowe ruchu</a:t>
            </a:r>
            <a:endParaRPr lang="en-GB" sz="4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 </a:t>
            </a:r>
            <a:endParaRPr lang="pl-PL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8" y="1367463"/>
            <a:ext cx="7282443" cy="42978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3765" y="5705185"/>
            <a:ext cx="231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APR, ZDM, Warszawa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428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929880" cy="2387600"/>
          </a:xfrm>
        </p:spPr>
        <p:txBody>
          <a:bodyPr>
            <a:normAutofit/>
          </a:bodyPr>
          <a:lstStyle/>
          <a:p>
            <a:pPr algn="ctr"/>
            <a:r>
              <a:rPr lang="pl-PL" dirty="0" smtClean="0"/>
              <a:t>II</a:t>
            </a:r>
            <a:br>
              <a:rPr lang="pl-PL" dirty="0" smtClean="0"/>
            </a:br>
            <a:r>
              <a:rPr lang="pl-PL" dirty="0" smtClean="0"/>
              <a:t>Generalny Pomiar Ruchu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Miarodajne natężenie ruchu</a:t>
            </a:r>
            <a:endParaRPr lang="en-GB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pl-PL" dirty="0" smtClean="0"/>
          </a:p>
          <a:p>
            <a:r>
              <a:rPr lang="pl-PL" dirty="0" smtClean="0"/>
              <a:t>Miara </a:t>
            </a:r>
            <a:r>
              <a:rPr lang="pl-PL" dirty="0"/>
              <a:t>obciążenia układu komunikacyjnego</a:t>
            </a:r>
          </a:p>
          <a:p>
            <a:r>
              <a:rPr lang="pl-PL" dirty="0"/>
              <a:t>Nie projektuje się obiektów infrastruktury komunikacyjnej na najbardziej niekorzystne przypadki</a:t>
            </a:r>
          </a:p>
          <a:p>
            <a:r>
              <a:rPr lang="pl-PL" dirty="0"/>
              <a:t>Roczne wahania ruchu – w lecie o 14%więcej w zimie 15% mniej od wartości średniej</a:t>
            </a:r>
          </a:p>
          <a:p>
            <a:r>
              <a:rPr lang="pl-PL" dirty="0"/>
              <a:t>SDR – średniodobowe natężenie ruchu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44551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 smtClean="0"/>
              <a:t> </a:t>
            </a:r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1770" y="0"/>
            <a:ext cx="8708390" cy="1325563"/>
          </a:xfrm>
        </p:spPr>
        <p:txBody>
          <a:bodyPr/>
          <a:lstStyle/>
          <a:p>
            <a:pPr algn="ctr"/>
            <a:r>
              <a:rPr lang="pl-PL" dirty="0" smtClean="0"/>
              <a:t>GPR 2010 - synteza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781050" y="1978025"/>
            <a:ext cx="7834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2000" dirty="0" smtClean="0"/>
              <a:t>Trend 2000-2010</a:t>
            </a:r>
            <a:endParaRPr lang="en-US" sz="20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3011"/>
            <a:ext cx="4861032" cy="250496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11" y="2542448"/>
            <a:ext cx="4259949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7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44551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 smtClean="0"/>
              <a:t> </a:t>
            </a:r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26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1770" y="0"/>
            <a:ext cx="8708390" cy="1325563"/>
          </a:xfrm>
        </p:spPr>
        <p:txBody>
          <a:bodyPr/>
          <a:lstStyle/>
          <a:p>
            <a:pPr algn="ctr"/>
            <a:r>
              <a:rPr lang="pl-PL" dirty="0" smtClean="0"/>
              <a:t>GPR 2010 - synteza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80720" y="1295825"/>
            <a:ext cx="7834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2000" dirty="0" smtClean="0"/>
              <a:t>Trend 2000-2010 – porównanie z PKB</a:t>
            </a:r>
            <a:endParaRPr lang="en-US" sz="20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1786634"/>
            <a:ext cx="4297680" cy="221466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" y="1794421"/>
            <a:ext cx="4638372" cy="28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44551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 smtClean="0"/>
              <a:t> </a:t>
            </a:r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19" y="1026477"/>
            <a:ext cx="4014031" cy="519811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1770" y="0"/>
            <a:ext cx="8708390" cy="1325563"/>
          </a:xfrm>
        </p:spPr>
        <p:txBody>
          <a:bodyPr/>
          <a:lstStyle/>
          <a:p>
            <a:r>
              <a:rPr lang="pl-PL" dirty="0" smtClean="0"/>
              <a:t>Globalne trendy – globalne założenia</a:t>
            </a:r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72" y="3457464"/>
            <a:ext cx="3803367" cy="2423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781050" y="1978025"/>
            <a:ext cx="34455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l-PL" sz="2000" dirty="0" smtClean="0"/>
              <a:t>perspektywa zmian w danych wejściowych ogólnych, np. wzrost PKB, wzrost pracy przewozowej, przewozu ładunków, cen paliwa, itp.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862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Pomiary ruchu na skrzyżowaniach</a:t>
            </a:r>
            <a:endParaRPr lang="en-GB" sz="400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022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l-PL" dirty="0"/>
              <a:t>Skrzyżowania czytelne</a:t>
            </a:r>
          </a:p>
          <a:p>
            <a:pPr lvl="1">
              <a:lnSpc>
                <a:spcPct val="90000"/>
              </a:lnSpc>
            </a:pPr>
            <a:r>
              <a:rPr lang="pl-PL" dirty="0"/>
              <a:t>Skrzyżowania zwykłe, skanalizowane (mała powierzchnia)</a:t>
            </a:r>
          </a:p>
          <a:p>
            <a:pPr lvl="1">
              <a:lnSpc>
                <a:spcPct val="90000"/>
              </a:lnSpc>
            </a:pPr>
            <a:r>
              <a:rPr lang="pl-PL" dirty="0"/>
              <a:t>Liczba pomiarowych - w zależności od natężenia </a:t>
            </a:r>
            <a:r>
              <a:rPr lang="pl-PL" dirty="0" smtClean="0"/>
              <a:t>ruchu</a:t>
            </a:r>
            <a:endParaRPr lang="pl-PL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28</a:t>
            </a:fld>
            <a:endParaRPr lang="en-US"/>
          </a:p>
        </p:txBody>
      </p:sp>
      <p:pic>
        <p:nvPicPr>
          <p:cNvPr id="4098" name="Picture 2" descr="http://oskduet.pl/sites/oskduet/files/myimages/32/IS_IS_skrzyzowanie_ze_znakam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15" y="2925763"/>
            <a:ext cx="5760166" cy="279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/>
              <a:t>Pomiary ruchu na skrzyżowaniach</a:t>
            </a:r>
            <a:endParaRPr lang="en-GB" sz="400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536700"/>
            <a:ext cx="4439920" cy="500221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pl-PL" dirty="0" smtClean="0"/>
              <a:t>Skrzyżowania nieczytelne</a:t>
            </a:r>
          </a:p>
          <a:p>
            <a:pPr marL="0" indent="0">
              <a:lnSpc>
                <a:spcPct val="90000"/>
              </a:lnSpc>
              <a:buNone/>
            </a:pPr>
            <a:endParaRPr lang="pl-PL" dirty="0" smtClean="0"/>
          </a:p>
          <a:p>
            <a:pPr lvl="1">
              <a:lnSpc>
                <a:spcPct val="90000"/>
              </a:lnSpc>
            </a:pPr>
            <a:r>
              <a:rPr lang="pl-PL" sz="2000" dirty="0" smtClean="0"/>
              <a:t>Ronda, skrzyżowania </a:t>
            </a:r>
            <a:br>
              <a:rPr lang="pl-PL" sz="2000" dirty="0" smtClean="0"/>
            </a:br>
            <a:r>
              <a:rPr lang="pl-PL" sz="2000" dirty="0" smtClean="0"/>
              <a:t>z wyspą centralną </a:t>
            </a:r>
            <a:br>
              <a:rPr lang="pl-PL" sz="2000" dirty="0" smtClean="0"/>
            </a:br>
            <a:r>
              <a:rPr lang="pl-PL" sz="2000" dirty="0" smtClean="0"/>
              <a:t>(duża powierzchnia)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Dla ronda dużego </a:t>
            </a:r>
            <a:br>
              <a:rPr lang="pl-PL" sz="2000" dirty="0" smtClean="0"/>
            </a:br>
            <a:r>
              <a:rPr lang="pl-PL" sz="2000" dirty="0" smtClean="0"/>
              <a:t>– praktycznie niemożliwe</a:t>
            </a:r>
            <a:br>
              <a:rPr lang="pl-PL" sz="2000" dirty="0" smtClean="0"/>
            </a:br>
            <a:r>
              <a:rPr lang="pl-PL" sz="2000" dirty="0" smtClean="0"/>
              <a:t>przy wykorzystaniu </a:t>
            </a:r>
            <a:br>
              <a:rPr lang="pl-PL" sz="2000" dirty="0" smtClean="0"/>
            </a:br>
            <a:r>
              <a:rPr lang="pl-PL" sz="2000" dirty="0" smtClean="0"/>
              <a:t>pomiarów ręcznych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Dla ronda o trzech </a:t>
            </a:r>
            <a:br>
              <a:rPr lang="pl-PL" sz="2000" dirty="0" smtClean="0"/>
            </a:br>
            <a:r>
              <a:rPr lang="pl-PL" sz="2000" dirty="0" smtClean="0"/>
              <a:t>wlotach – 6 pomiarowych</a:t>
            </a:r>
            <a:endParaRPr lang="en-GB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29</a:t>
            </a:fld>
            <a:endParaRPr lang="en-US"/>
          </a:p>
        </p:txBody>
      </p:sp>
      <p:pic>
        <p:nvPicPr>
          <p:cNvPr id="3074" name="Picture 2" descr="http://krakow.pl/zalacznik/180162/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78" y="2221152"/>
            <a:ext cx="5407103" cy="360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Pomiary i badania w transporcie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pl-PL" sz="2800" dirty="0" smtClean="0"/>
              <a:t>Logika:</a:t>
            </a:r>
          </a:p>
          <a:p>
            <a:pPr marL="457200" lvl="1" indent="0" algn="just">
              <a:buNone/>
            </a:pPr>
            <a:endParaRPr lang="pl-PL" sz="2800" dirty="0" smtClean="0"/>
          </a:p>
          <a:p>
            <a:pPr marL="800100" lvl="1" indent="-342900" algn="just">
              <a:buAutoNum type="arabicPeriod"/>
            </a:pPr>
            <a:r>
              <a:rPr lang="pl-PL" sz="2800" dirty="0" smtClean="0"/>
              <a:t>Koncepcja modelu</a:t>
            </a:r>
          </a:p>
          <a:p>
            <a:pPr marL="800100" lvl="1" indent="-342900" algn="just">
              <a:buAutoNum type="arabicPeriod"/>
            </a:pPr>
            <a:r>
              <a:rPr lang="pl-PL" sz="2800" b="1" dirty="0" smtClean="0"/>
              <a:t>Pomiary i badania</a:t>
            </a:r>
          </a:p>
          <a:p>
            <a:pPr marL="800100" lvl="1" indent="-342900" algn="just">
              <a:buAutoNum type="arabicPeriod"/>
            </a:pPr>
            <a:r>
              <a:rPr lang="pl-PL" sz="2800" dirty="0" smtClean="0"/>
              <a:t>Model zbudowany na podstawie wyników </a:t>
            </a:r>
            <a:r>
              <a:rPr lang="pl-PL" sz="2800" b="1" dirty="0" smtClean="0"/>
              <a:t>badań </a:t>
            </a:r>
            <a:r>
              <a:rPr lang="pl-PL" sz="2800" dirty="0" smtClean="0"/>
              <a:t>– w zgodzie z nimi</a:t>
            </a:r>
          </a:p>
          <a:p>
            <a:pPr marL="800100" lvl="1" indent="-342900" algn="just">
              <a:buAutoNum type="arabicPeriod"/>
            </a:pPr>
            <a:r>
              <a:rPr lang="pl-PL" sz="2800" dirty="0" smtClean="0"/>
              <a:t>Kalibracja modelu do zgodności z wynikami </a:t>
            </a:r>
            <a:r>
              <a:rPr lang="pl-PL" sz="2800" b="1" dirty="0" smtClean="0"/>
              <a:t>pomiarów</a:t>
            </a:r>
          </a:p>
          <a:p>
            <a:pPr marL="800100" lvl="1" indent="-342900" algn="just">
              <a:buAutoNum type="arabicPeriod"/>
            </a:pPr>
            <a:r>
              <a:rPr lang="pl-PL" sz="2800" dirty="0" smtClean="0"/>
              <a:t>Prognoza w modelu (zmiana parametrów)</a:t>
            </a:r>
          </a:p>
          <a:p>
            <a:pPr marL="457200" indent="-457200" algn="just">
              <a:buFont typeface="+mj-lt"/>
              <a:buAutoNum type="arabicPeriod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sz="28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sz="28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sz="2800" dirty="0" smtClean="0"/>
          </a:p>
          <a:p>
            <a:pPr marL="0" indent="0" algn="just">
              <a:buNone/>
            </a:pPr>
            <a:endParaRPr lang="pl-PL" dirty="0" smtClean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397759" y="4611494"/>
            <a:ext cx="3273733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4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5659" y="274638"/>
            <a:ext cx="8229600" cy="1143000"/>
          </a:xfrm>
        </p:spPr>
        <p:txBody>
          <a:bodyPr/>
          <a:lstStyle/>
          <a:p>
            <a:r>
              <a:rPr lang="pl-PL" sz="4000" dirty="0"/>
              <a:t>Wyniki pomiarów - skrzyżowanie</a:t>
            </a:r>
            <a:endParaRPr lang="en-GB" sz="4000" dirty="0"/>
          </a:p>
        </p:txBody>
      </p:sp>
      <p:pic>
        <p:nvPicPr>
          <p:cNvPr id="57348" name="Picture 4" descr="DK Nr 40 - Ul"/>
          <p:cNvPicPr>
            <a:picLocks noChangeAspect="1" noChangeArrowheads="1"/>
          </p:cNvPicPr>
          <p:nvPr/>
        </p:nvPicPr>
        <p:blipFill>
          <a:blip r:embed="rId2" cstate="print"/>
          <a:srcRect l="6610" t="10219" r="8179" b="10005"/>
          <a:stretch>
            <a:fillRect/>
          </a:stretch>
        </p:blipFill>
        <p:spPr bwMode="auto">
          <a:xfrm>
            <a:off x="1739900" y="1300163"/>
            <a:ext cx="5459413" cy="5351462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1920" y="6356351"/>
            <a:ext cx="5993130" cy="365125"/>
          </a:xfrm>
        </p:spPr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Pomiar prędkości</a:t>
            </a:r>
            <a:endParaRPr lang="en-GB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51630"/>
            <a:ext cx="8229600" cy="4109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Ocena warunków ruchu na skrzyżowaniach i odcinkach międzywęzłowych</a:t>
            </a:r>
          </a:p>
          <a:p>
            <a:pPr>
              <a:lnSpc>
                <a:spcPct val="150000"/>
              </a:lnSpc>
            </a:pPr>
            <a:r>
              <a:rPr lang="pl-PL" dirty="0"/>
              <a:t>Poziom swobody ruchu, straty czasu</a:t>
            </a:r>
          </a:p>
          <a:p>
            <a:pPr>
              <a:lnSpc>
                <a:spcPct val="150000"/>
              </a:lnSpc>
            </a:pPr>
            <a:r>
              <a:rPr lang="pl-PL" dirty="0"/>
              <a:t>Parametryzacja i kalibracja modeli symulacyjnych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Pomiary prędkości</a:t>
            </a:r>
            <a:endParaRPr lang="en-GB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60925"/>
          </a:xfrm>
        </p:spPr>
        <p:txBody>
          <a:bodyPr/>
          <a:lstStyle/>
          <a:p>
            <a:r>
              <a:rPr lang="pl-PL" dirty="0"/>
              <a:t>Pomiar czasu przejazdu</a:t>
            </a:r>
          </a:p>
          <a:p>
            <a:pPr lvl="1"/>
            <a:r>
              <a:rPr lang="pl-PL" dirty="0"/>
              <a:t>Pomiar ręczny:</a:t>
            </a:r>
          </a:p>
          <a:p>
            <a:pPr lvl="2"/>
            <a:r>
              <a:rPr lang="pl-PL" dirty="0"/>
              <a:t>Odcinek testowy (długość zależy od spodziewanej prędkości)</a:t>
            </a:r>
          </a:p>
          <a:p>
            <a:pPr lvl="2"/>
            <a:r>
              <a:rPr lang="pl-PL" dirty="0"/>
              <a:t>Formularz pomiarowy (przedziały klasowe)</a:t>
            </a:r>
          </a:p>
          <a:p>
            <a:pPr lvl="2"/>
            <a:r>
              <a:rPr lang="pl-PL" dirty="0"/>
              <a:t>Dokładność pomiarów </a:t>
            </a:r>
            <a:r>
              <a:rPr lang="en-US" dirty="0">
                <a:cs typeface="Arial" charset="0"/>
              </a:rPr>
              <a:t>±</a:t>
            </a:r>
            <a:r>
              <a:rPr lang="pl-PL" dirty="0"/>
              <a:t>0,2 s</a:t>
            </a:r>
          </a:p>
          <a:p>
            <a:pPr lvl="1"/>
            <a:r>
              <a:rPr lang="pl-PL" dirty="0"/>
              <a:t>Pomiar automatyczny</a:t>
            </a:r>
          </a:p>
          <a:p>
            <a:pPr lvl="2"/>
            <a:r>
              <a:rPr lang="pl-PL" dirty="0"/>
              <a:t>Detektory przejazdu</a:t>
            </a:r>
          </a:p>
          <a:p>
            <a:pPr lvl="2"/>
            <a:r>
              <a:rPr lang="pl-PL" dirty="0"/>
              <a:t>Mierniki radarowe </a:t>
            </a:r>
            <a:endParaRPr lang="en-GB" dirty="0"/>
          </a:p>
        </p:txBody>
      </p:sp>
      <p:pic>
        <p:nvPicPr>
          <p:cNvPr id="5122" name="Picture 2" descr="http://cdn27.se.smcloud.net/t/photos/427665/odcinkowy-pomiar-predkosc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1"/>
          <a:stretch/>
        </p:blipFill>
        <p:spPr bwMode="auto">
          <a:xfrm>
            <a:off x="6558280" y="3090862"/>
            <a:ext cx="2164080" cy="33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9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dirty="0"/>
              <a:t>Automatyczny pomiar prędkości – detektory przejazdu</a:t>
            </a:r>
            <a:endParaRPr lang="en-GB" sz="4000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506294" y="2445483"/>
            <a:ext cx="8343066" cy="2971800"/>
          </a:xfrm>
        </p:spPr>
        <p:txBody>
          <a:bodyPr>
            <a:normAutofit/>
          </a:bodyPr>
          <a:lstStyle/>
          <a:p>
            <a:r>
              <a:rPr lang="pl-PL" sz="2400" b="1" dirty="0"/>
              <a:t>Indukcyjne (pętlowe)</a:t>
            </a:r>
            <a:r>
              <a:rPr lang="pl-PL" sz="2400" dirty="0"/>
              <a:t> - cewki instalowane w nawierzchni jezdni. </a:t>
            </a:r>
          </a:p>
          <a:p>
            <a:r>
              <a:rPr lang="pl-PL" sz="2400" dirty="0"/>
              <a:t>Pomiar prędkości pojazdów wymaga instalacji dwóch detektorów pętlowych. </a:t>
            </a:r>
          </a:p>
          <a:p>
            <a:endParaRPr lang="pl-PL" sz="2000" dirty="0"/>
          </a:p>
        </p:txBody>
      </p:sp>
      <p:pic>
        <p:nvPicPr>
          <p:cNvPr id="13314" name="Picture 2" descr="https://www.fhwa.dot.gov/publications/research/operations/its/06108/images/fig3_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976253"/>
            <a:ext cx="6720839" cy="246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5659" y="274638"/>
            <a:ext cx="8229600" cy="1143000"/>
          </a:xfrm>
        </p:spPr>
        <p:txBody>
          <a:bodyPr/>
          <a:lstStyle/>
          <a:p>
            <a:pPr algn="ctr"/>
            <a:r>
              <a:rPr lang="pl-PL" sz="4000" dirty="0" smtClean="0"/>
              <a:t>Pomiary prędkości</a:t>
            </a:r>
            <a:endParaRPr lang="en-GB" sz="4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1920" y="6356351"/>
            <a:ext cx="5993130" cy="365125"/>
          </a:xfrm>
        </p:spPr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34</a:t>
            </a:fld>
            <a:endParaRPr lang="en-US"/>
          </a:p>
        </p:txBody>
      </p:sp>
      <p:pic>
        <p:nvPicPr>
          <p:cNvPr id="4" name="SC0000-109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285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13" y="2915297"/>
            <a:ext cx="5730737" cy="20728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Pomiary prędkości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6729" y="1690689"/>
            <a:ext cx="8365667" cy="4665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smtClean="0"/>
              <a:t>APR ZDM </a:t>
            </a:r>
            <a:br>
              <a:rPr lang="pl-PL" sz="2400" dirty="0" smtClean="0"/>
            </a:br>
            <a:r>
              <a:rPr lang="pl-PL" sz="2400" dirty="0" smtClean="0"/>
              <a:t>mierzy potok i prędkość (w interwałach co 10 km/h)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i="1" dirty="0"/>
          </a:p>
          <a:p>
            <a:pPr marL="0" indent="0">
              <a:buNone/>
            </a:pPr>
            <a:endParaRPr lang="pl-PL" sz="1600" dirty="0" smtClean="0"/>
          </a:p>
          <a:p>
            <a:endParaRPr lang="pl-PL" sz="1600" dirty="0" smtClean="0"/>
          </a:p>
          <a:p>
            <a:pPr marL="0" indent="0">
              <a:buNone/>
            </a:pPr>
            <a:endParaRPr lang="pl-PL" sz="1600" dirty="0"/>
          </a:p>
          <a:p>
            <a:pPr marL="0" indent="0">
              <a:buNone/>
            </a:pPr>
            <a:endParaRPr lang="pl-PL" sz="1600" i="1" dirty="0" smtClean="0"/>
          </a:p>
          <a:p>
            <a:pPr marL="0" indent="0">
              <a:buNone/>
            </a:pPr>
            <a:endParaRPr lang="pl-PL" sz="1600" i="1" baseline="-25000" dirty="0"/>
          </a:p>
          <a:p>
            <a:pPr marL="0" indent="0">
              <a:buNone/>
            </a:pPr>
            <a:endParaRPr lang="pl-PL" sz="16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lvl="1" algn="just"/>
            <a:endParaRPr lang="pl-PL" dirty="0" smtClean="0"/>
          </a:p>
          <a:p>
            <a:pPr marL="457200" indent="-457200" algn="just">
              <a:buFont typeface="+mj-lt"/>
              <a:buAutoNum type="arabicPeriod"/>
            </a:pPr>
            <a:endParaRPr lang="pl-PL" sz="24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0" indent="0" algn="just">
              <a:buNone/>
            </a:pPr>
            <a:endParaRPr lang="pl-PL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Obraz 1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t="18815" r="18592" b="12225"/>
          <a:stretch/>
        </p:blipFill>
        <p:spPr bwMode="auto">
          <a:xfrm>
            <a:off x="144903" y="2650062"/>
            <a:ext cx="3094361" cy="18610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239264" y="5705908"/>
            <a:ext cx="28151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APR ZDM – Al. Krakowska, Warszawa, 2014</a:t>
            </a:r>
            <a:endParaRPr lang="pl-PL" sz="1100" dirty="0"/>
          </a:p>
        </p:txBody>
      </p:sp>
      <p:pic>
        <p:nvPicPr>
          <p:cNvPr id="12" name="Obraz 1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0" t="15495" r="19389" b="10781"/>
          <a:stretch/>
        </p:blipFill>
        <p:spPr bwMode="auto">
          <a:xfrm>
            <a:off x="6073474" y="2619458"/>
            <a:ext cx="3070526" cy="17712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Straight Connector 12"/>
          <p:cNvCxnSpPr/>
          <p:nvPr/>
        </p:nvCxnSpPr>
        <p:spPr>
          <a:xfrm flipH="1">
            <a:off x="6497464" y="2788467"/>
            <a:ext cx="1469586" cy="1398511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61035" y="2601081"/>
            <a:ext cx="10561" cy="16814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Sondowanie pojazdów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6729" y="1690689"/>
            <a:ext cx="8365667" cy="4665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 smtClean="0"/>
              <a:t>Źródła danych:</a:t>
            </a:r>
          </a:p>
          <a:p>
            <a:pPr marL="0" indent="0">
              <a:buNone/>
            </a:pPr>
            <a:endParaRPr lang="pl-PL" sz="18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i="1" dirty="0"/>
          </a:p>
          <a:p>
            <a:pPr marL="0" indent="0">
              <a:buNone/>
            </a:pPr>
            <a:endParaRPr lang="pl-PL" sz="1600" dirty="0" smtClean="0"/>
          </a:p>
          <a:p>
            <a:endParaRPr lang="pl-PL" sz="1600" dirty="0" smtClean="0"/>
          </a:p>
          <a:p>
            <a:pPr marL="0" indent="0">
              <a:buNone/>
            </a:pPr>
            <a:endParaRPr lang="pl-PL" sz="1600" dirty="0"/>
          </a:p>
          <a:p>
            <a:pPr marL="0" indent="0">
              <a:buNone/>
            </a:pPr>
            <a:endParaRPr lang="pl-PL" sz="1600" i="1" dirty="0" smtClean="0"/>
          </a:p>
          <a:p>
            <a:pPr marL="0" indent="0">
              <a:buNone/>
            </a:pPr>
            <a:endParaRPr lang="pl-PL" sz="1600" i="1" baseline="-25000" dirty="0"/>
          </a:p>
          <a:p>
            <a:pPr marL="0" indent="0">
              <a:buNone/>
            </a:pPr>
            <a:endParaRPr lang="pl-PL" sz="16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lvl="1" algn="just"/>
            <a:endParaRPr lang="pl-PL" dirty="0" smtClean="0"/>
          </a:p>
          <a:p>
            <a:pPr marL="457200" indent="-457200" algn="just">
              <a:buFont typeface="+mj-lt"/>
              <a:buAutoNum type="arabicPeriod"/>
            </a:pPr>
            <a:endParaRPr lang="pl-PL" sz="24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0" indent="0" algn="just">
              <a:buNone/>
            </a:pPr>
            <a:endParaRPr lang="pl-PL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85" y="1690689"/>
            <a:ext cx="5730737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-87547"/>
            <a:ext cx="7886700" cy="1325563"/>
          </a:xfrm>
        </p:spPr>
        <p:txBody>
          <a:bodyPr/>
          <a:lstStyle/>
          <a:p>
            <a:pPr algn="ctr"/>
            <a:r>
              <a:rPr lang="pl-PL" dirty="0" smtClean="0"/>
              <a:t>Sondowanie pojazdów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8622" y="933328"/>
            <a:ext cx="8365667" cy="4665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 smtClean="0"/>
              <a:t>Zasięg i wielkość próby:</a:t>
            </a:r>
          </a:p>
          <a:p>
            <a:pPr marL="0" indent="0">
              <a:buNone/>
            </a:pPr>
            <a:endParaRPr lang="pl-PL" sz="18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1600" dirty="0" smtClean="0"/>
          </a:p>
          <a:p>
            <a:endParaRPr lang="pl-PL" sz="1600" dirty="0" smtClean="0"/>
          </a:p>
          <a:p>
            <a:pPr marL="0" indent="0">
              <a:buNone/>
            </a:pPr>
            <a:endParaRPr lang="pl-PL" sz="1600" dirty="0"/>
          </a:p>
          <a:p>
            <a:pPr marL="0" indent="0">
              <a:buNone/>
            </a:pPr>
            <a:endParaRPr lang="pl-PL" sz="1600" i="1" dirty="0" smtClean="0"/>
          </a:p>
          <a:p>
            <a:pPr marL="0" indent="0">
              <a:buNone/>
            </a:pPr>
            <a:endParaRPr lang="pl-PL" sz="1600" i="1" baseline="-25000" dirty="0"/>
          </a:p>
          <a:p>
            <a:pPr marL="0" indent="0">
              <a:buNone/>
            </a:pPr>
            <a:endParaRPr lang="pl-PL" sz="16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lvl="1" algn="just"/>
            <a:endParaRPr lang="pl-PL" dirty="0" smtClean="0"/>
          </a:p>
          <a:p>
            <a:pPr marL="457200" indent="-457200" algn="just">
              <a:buFont typeface="+mj-lt"/>
              <a:buAutoNum type="arabicPeriod"/>
            </a:pPr>
            <a:endParaRPr lang="pl-PL" sz="24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0" indent="0" algn="just">
              <a:buNone/>
            </a:pPr>
            <a:endParaRPr lang="pl-PL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284028"/>
            <a:ext cx="6704657" cy="5036887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67" y="3990313"/>
            <a:ext cx="3822533" cy="117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8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Sondowanie pojazdów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6729" y="1690689"/>
            <a:ext cx="8365667" cy="4665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Mapy (dla wszystkich)</a:t>
            </a:r>
          </a:p>
          <a:p>
            <a:pPr marL="0" indent="0">
              <a:buNone/>
            </a:pPr>
            <a:r>
              <a:rPr lang="pl-PL" sz="1800" dirty="0" smtClean="0"/>
              <a:t>Dane edytowalne (za opłatą)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i="1" dirty="0"/>
          </a:p>
          <a:p>
            <a:pPr marL="0" indent="0">
              <a:buNone/>
            </a:pPr>
            <a:endParaRPr lang="pl-PL" sz="1600" dirty="0" smtClean="0"/>
          </a:p>
          <a:p>
            <a:endParaRPr lang="pl-PL" sz="1600" dirty="0" smtClean="0"/>
          </a:p>
          <a:p>
            <a:pPr marL="0" indent="0">
              <a:buNone/>
            </a:pPr>
            <a:endParaRPr lang="pl-PL" sz="1600" dirty="0"/>
          </a:p>
          <a:p>
            <a:pPr marL="0" indent="0">
              <a:buNone/>
            </a:pPr>
            <a:endParaRPr lang="pl-PL" sz="1600" i="1" dirty="0" smtClean="0"/>
          </a:p>
          <a:p>
            <a:pPr marL="0" indent="0">
              <a:buNone/>
            </a:pPr>
            <a:endParaRPr lang="pl-PL" sz="1600" i="1" baseline="-25000" dirty="0"/>
          </a:p>
          <a:p>
            <a:pPr marL="0" indent="0">
              <a:buNone/>
            </a:pPr>
            <a:endParaRPr lang="pl-PL" sz="16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lvl="1" algn="just"/>
            <a:endParaRPr lang="pl-PL" dirty="0" smtClean="0"/>
          </a:p>
          <a:p>
            <a:pPr marL="457200" indent="-457200" algn="just">
              <a:buFont typeface="+mj-lt"/>
              <a:buAutoNum type="arabicPeriod"/>
            </a:pPr>
            <a:endParaRPr lang="pl-PL" sz="24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0" indent="0" algn="just">
              <a:buNone/>
            </a:pPr>
            <a:endParaRPr lang="pl-PL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38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838" y="5320229"/>
            <a:ext cx="68002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Źródło: Google Maps				Źródło: PTV, TomTom Data service</a:t>
            </a:r>
            <a:endParaRPr lang="pl-PL" sz="11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" y="2423962"/>
            <a:ext cx="3830000" cy="271402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01" y="4714448"/>
            <a:ext cx="2209310" cy="50639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94"/>
          <a:stretch/>
        </p:blipFill>
        <p:spPr>
          <a:xfrm>
            <a:off x="3842457" y="2409799"/>
            <a:ext cx="5292490" cy="21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2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Sondowanie pojazdów</a:t>
            </a:r>
            <a:endParaRPr lang="pl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39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2838" y="5320229"/>
            <a:ext cx="56573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Źródło: Google Maps				Źródło: Targeo</a:t>
            </a:r>
            <a:endParaRPr lang="pl-PL" sz="11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23962"/>
            <a:ext cx="3830000" cy="271402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29" y="2423962"/>
            <a:ext cx="4394522" cy="2714024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28650" y="1260894"/>
            <a:ext cx="8283921" cy="12183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Ciekawostka: Porównanie Google Maps i Targeo – 26 luty, godzina 16 - Kraków</a:t>
            </a:r>
            <a:endParaRPr lang="pl-PL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168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 smtClean="0"/>
              <a:t>Pomiar</a:t>
            </a:r>
            <a:r>
              <a:rPr lang="pl-PL" dirty="0" smtClean="0"/>
              <a:t> a badanie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 smtClean="0"/>
              <a:t>Mierzymy:</a:t>
            </a:r>
          </a:p>
          <a:p>
            <a:r>
              <a:rPr lang="pl-PL" sz="2400" dirty="0" smtClean="0"/>
              <a:t>prędkość</a:t>
            </a:r>
          </a:p>
          <a:p>
            <a:r>
              <a:rPr lang="pl-PL" sz="2400" dirty="0" smtClean="0"/>
              <a:t>potok (pasażerów, pojazdów, ładunków)</a:t>
            </a:r>
          </a:p>
          <a:p>
            <a:r>
              <a:rPr lang="pl-PL" sz="2400" dirty="0" smtClean="0"/>
              <a:t>masę</a:t>
            </a:r>
          </a:p>
          <a:p>
            <a:r>
              <a:rPr lang="pl-PL" sz="2400" dirty="0" smtClean="0"/>
              <a:t>czas przejazdu</a:t>
            </a:r>
          </a:p>
          <a:p>
            <a:r>
              <a:rPr lang="pl-PL" sz="2400" dirty="0" smtClean="0"/>
              <a:t>kategorie pojazdu</a:t>
            </a:r>
          </a:p>
          <a:p>
            <a:r>
              <a:rPr lang="pl-PL" sz="2400" dirty="0" smtClean="0"/>
              <a:t>sprzedaż (np. biletów)</a:t>
            </a:r>
          </a:p>
          <a:p>
            <a:r>
              <a:rPr lang="pl-PL" sz="2400" dirty="0" smtClean="0"/>
              <a:t>…</a:t>
            </a:r>
          </a:p>
          <a:p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lvl="1" algn="just"/>
            <a:endParaRPr lang="pl-PL" dirty="0" smtClean="0"/>
          </a:p>
          <a:p>
            <a:pPr marL="457200" indent="-457200" algn="just">
              <a:buFont typeface="+mj-lt"/>
              <a:buAutoNum type="arabicPeriod"/>
            </a:pPr>
            <a:endParaRPr lang="pl-PL" sz="24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0" indent="0" algn="just">
              <a:buNone/>
            </a:pPr>
            <a:endParaRPr lang="pl-PL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Sondowanie pojazdów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6729" y="1690689"/>
            <a:ext cx="1992631" cy="46656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400" dirty="0" smtClean="0"/>
              <a:t>Zastosowanie: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000" dirty="0" smtClean="0"/>
              <a:t>Wpływ meczu</a:t>
            </a:r>
          </a:p>
          <a:p>
            <a:pPr algn="just"/>
            <a:r>
              <a:rPr lang="pl-PL" sz="2000" dirty="0" smtClean="0"/>
              <a:t>Przejazd przez tunel</a:t>
            </a:r>
          </a:p>
          <a:p>
            <a:pPr algn="just"/>
            <a:r>
              <a:rPr lang="pl-PL" sz="2000" dirty="0" smtClean="0"/>
              <a:t>Wąskie gardła</a:t>
            </a:r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40</a:t>
            </a:fld>
            <a:endParaRPr lang="en-US"/>
          </a:p>
        </p:txBody>
      </p:sp>
      <p:pic>
        <p:nvPicPr>
          <p:cNvPr id="9218" name="Picture 2" descr="http://vision-traffic.ptvgroup.com/fileadmin/_migrated/pics/PTV-Visum-Data-Analytics_BVB_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81" y="1487427"/>
            <a:ext cx="3408774" cy="34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vision-traffic.ptvgroup.com/fileadmin/_migrated/pics/AverageSpeed_GotthardTunnel_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71" y="1487427"/>
            <a:ext cx="3240000" cy="17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vision-traffic.ptvgroup.com/fileadmin/_migrated/pics/Basel_HotSpotAnalysis_TomTom_klein_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71" y="3064948"/>
            <a:ext cx="3240000" cy="19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907878" y="4982091"/>
            <a:ext cx="4092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100" dirty="0" smtClean="0"/>
              <a:t>		Źródło: PTV, TomTom Data service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69108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Sondowanie pojazdów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6729" y="1690689"/>
            <a:ext cx="8365667" cy="4665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 smtClean="0"/>
              <a:t>Metadane:</a:t>
            </a:r>
          </a:p>
          <a:p>
            <a:pPr marL="0" indent="0">
              <a:buNone/>
            </a:pPr>
            <a:endParaRPr lang="pl-PL" sz="18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r>
              <a:rPr lang="pl-PL" sz="2000" dirty="0" smtClean="0"/>
              <a:t>Rozmieszczenie ludności w ciągu doby i ruchliwość</a:t>
            </a:r>
            <a:endParaRPr lang="pl-PL" sz="1600" dirty="0" smtClean="0"/>
          </a:p>
          <a:p>
            <a:pPr marL="0" indent="0">
              <a:buNone/>
            </a:pPr>
            <a:endParaRPr lang="pl-PL" sz="2000" i="1" dirty="0"/>
          </a:p>
          <a:p>
            <a:pPr marL="0" indent="0">
              <a:buNone/>
            </a:pPr>
            <a:endParaRPr lang="pl-PL" sz="1600" dirty="0" smtClean="0"/>
          </a:p>
          <a:p>
            <a:endParaRPr lang="pl-PL" sz="1600" dirty="0" smtClean="0"/>
          </a:p>
          <a:p>
            <a:pPr marL="0" indent="0">
              <a:buNone/>
            </a:pPr>
            <a:endParaRPr lang="pl-PL" sz="1600" dirty="0"/>
          </a:p>
          <a:p>
            <a:pPr marL="0" indent="0">
              <a:buNone/>
            </a:pPr>
            <a:endParaRPr lang="pl-PL" sz="1600" i="1" dirty="0" smtClean="0"/>
          </a:p>
          <a:p>
            <a:pPr marL="0" indent="0">
              <a:buNone/>
            </a:pPr>
            <a:endParaRPr lang="pl-PL" sz="1600" i="1" baseline="-25000" dirty="0"/>
          </a:p>
          <a:p>
            <a:pPr marL="0" indent="0">
              <a:buNone/>
            </a:pPr>
            <a:endParaRPr lang="pl-PL" sz="16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lvl="1" algn="just"/>
            <a:endParaRPr lang="pl-PL" dirty="0" smtClean="0"/>
          </a:p>
          <a:p>
            <a:pPr marL="457200" indent="-457200" algn="just">
              <a:buFont typeface="+mj-lt"/>
              <a:buAutoNum type="arabicPeriod"/>
            </a:pPr>
            <a:endParaRPr lang="pl-PL" sz="24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0" indent="0" algn="just">
              <a:buNone/>
            </a:pPr>
            <a:endParaRPr lang="pl-PL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" y="2087233"/>
            <a:ext cx="6930658" cy="330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7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Sondowanie pojazdów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6729" y="1690689"/>
            <a:ext cx="8365667" cy="4665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 smtClean="0"/>
              <a:t>Metadane:</a:t>
            </a:r>
          </a:p>
          <a:p>
            <a:pPr marL="0" indent="0">
              <a:buNone/>
            </a:pPr>
            <a:endParaRPr lang="pl-PL" sz="18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 smtClean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i="1" dirty="0"/>
          </a:p>
          <a:p>
            <a:pPr marL="0" indent="0">
              <a:buNone/>
            </a:pPr>
            <a:endParaRPr lang="pl-PL" sz="1600" dirty="0" smtClean="0"/>
          </a:p>
          <a:p>
            <a:endParaRPr lang="pl-PL" sz="1600" dirty="0" smtClean="0"/>
          </a:p>
          <a:p>
            <a:pPr marL="0" indent="0">
              <a:buNone/>
            </a:pPr>
            <a:endParaRPr lang="pl-PL" sz="1600" dirty="0"/>
          </a:p>
          <a:p>
            <a:pPr marL="0" indent="0">
              <a:buNone/>
            </a:pPr>
            <a:endParaRPr lang="pl-PL" sz="1600" i="1" dirty="0" smtClean="0"/>
          </a:p>
          <a:p>
            <a:pPr marL="0" indent="0">
              <a:buNone/>
            </a:pPr>
            <a:endParaRPr lang="pl-PL" sz="1600" i="1" baseline="-25000" dirty="0"/>
          </a:p>
          <a:p>
            <a:pPr marL="0" indent="0">
              <a:buNone/>
            </a:pPr>
            <a:endParaRPr lang="pl-PL" sz="16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lvl="1" algn="just"/>
            <a:endParaRPr lang="pl-PL" dirty="0" smtClean="0"/>
          </a:p>
          <a:p>
            <a:pPr marL="457200" indent="-457200" algn="just">
              <a:buFont typeface="+mj-lt"/>
              <a:buAutoNum type="arabicPeriod"/>
            </a:pPr>
            <a:endParaRPr lang="pl-PL" sz="24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0" indent="0" algn="just">
              <a:buNone/>
            </a:pPr>
            <a:endParaRPr lang="pl-PL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42</a:t>
            </a:fld>
            <a:endParaRPr lang="en-US"/>
          </a:p>
        </p:txBody>
      </p:sp>
      <p:pic>
        <p:nvPicPr>
          <p:cNvPr id="3" name="INRIX Population Analytics – Manchester, U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230" y="2036892"/>
            <a:ext cx="7684663" cy="43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5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44551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 smtClean="0"/>
              <a:t> </a:t>
            </a:r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1770" y="0"/>
            <a:ext cx="8708390" cy="1325563"/>
          </a:xfrm>
        </p:spPr>
        <p:txBody>
          <a:bodyPr/>
          <a:lstStyle/>
          <a:p>
            <a:pPr algn="ctr"/>
            <a:r>
              <a:rPr lang="pl-PL" dirty="0" smtClean="0"/>
              <a:t>Dane z ITS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781050" y="1978025"/>
            <a:ext cx="7834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2000" dirty="0" smtClean="0"/>
              <a:t>Systemy detekcji</a:t>
            </a:r>
            <a:endParaRPr lang="en-US" sz="20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03" y="1094105"/>
            <a:ext cx="4320698" cy="48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Automatyczny Pomiar Ruchu ZDM Warszawa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344551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 smtClean="0"/>
              <a:t> </a:t>
            </a:r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05" y="1646237"/>
            <a:ext cx="4231855" cy="44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5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9" name="Picture 5" descr="wiezba ruchu 2007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8" y="400050"/>
            <a:ext cx="5737225" cy="614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6177271" y="789627"/>
            <a:ext cx="2966729" cy="1557788"/>
          </a:xfrm>
        </p:spPr>
        <p:txBody>
          <a:bodyPr>
            <a:normAutofit/>
          </a:bodyPr>
          <a:lstStyle/>
          <a:p>
            <a:r>
              <a:rPr lang="pl-PL" sz="3200" dirty="0"/>
              <a:t>Badania ruchu tranzytowego</a:t>
            </a:r>
            <a:br>
              <a:rPr lang="pl-PL" sz="3200" dirty="0"/>
            </a:br>
            <a:r>
              <a:rPr lang="pl-PL" sz="3200" dirty="0"/>
              <a:t> w miastach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451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1770" y="0"/>
            <a:ext cx="8708390" cy="1325563"/>
          </a:xfrm>
        </p:spPr>
        <p:txBody>
          <a:bodyPr/>
          <a:lstStyle/>
          <a:p>
            <a:pPr algn="ctr"/>
            <a:r>
              <a:rPr lang="pl-PL" dirty="0" smtClean="0"/>
              <a:t>Odczytywanie tablic rejestracyjnych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13690" y="1002665"/>
            <a:ext cx="7834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2000" dirty="0" smtClean="0"/>
              <a:t>ang. </a:t>
            </a:r>
            <a:r>
              <a:rPr lang="pl-PL" sz="2000" dirty="0" err="1" smtClean="0"/>
              <a:t>Plate</a:t>
            </a:r>
            <a:r>
              <a:rPr lang="pl-PL" sz="2000" dirty="0" smtClean="0"/>
              <a:t> </a:t>
            </a:r>
            <a:r>
              <a:rPr lang="pl-PL" sz="2000" dirty="0" err="1" smtClean="0"/>
              <a:t>Number</a:t>
            </a:r>
            <a:r>
              <a:rPr lang="pl-PL" sz="2000" dirty="0" smtClean="0"/>
              <a:t> </a:t>
            </a:r>
            <a:r>
              <a:rPr lang="pl-PL" sz="2000" dirty="0" err="1" smtClean="0"/>
              <a:t>Recognition</a:t>
            </a:r>
            <a:endParaRPr lang="pl-PL" sz="2000" dirty="0" smtClean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 </a:t>
            </a:r>
            <a:endParaRPr lang="en-US" dirty="0"/>
          </a:p>
        </p:txBody>
      </p:sp>
      <p:pic>
        <p:nvPicPr>
          <p:cNvPr id="12290" name="Picture 2" descr="http://www.traxelektronik.pl/new/images/oferta/monitoring/wideodetekcja/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504951"/>
            <a:ext cx="608647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5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47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1770" y="0"/>
            <a:ext cx="8708390" cy="1325563"/>
          </a:xfrm>
        </p:spPr>
        <p:txBody>
          <a:bodyPr/>
          <a:lstStyle/>
          <a:p>
            <a:pPr algn="ctr"/>
            <a:r>
              <a:rPr lang="pl-PL" dirty="0" smtClean="0"/>
              <a:t>Odczytywanie tablic rejestracyjnych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13690" y="1002665"/>
            <a:ext cx="7834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2000" dirty="0" smtClean="0"/>
              <a:t>ang. </a:t>
            </a:r>
            <a:r>
              <a:rPr lang="pl-PL" sz="2000" dirty="0" err="1" smtClean="0"/>
              <a:t>Plate</a:t>
            </a:r>
            <a:r>
              <a:rPr lang="pl-PL" sz="2000" dirty="0" smtClean="0"/>
              <a:t> </a:t>
            </a:r>
            <a:r>
              <a:rPr lang="pl-PL" sz="2000" dirty="0" err="1" smtClean="0"/>
              <a:t>Number</a:t>
            </a:r>
            <a:r>
              <a:rPr lang="pl-PL" sz="2000" dirty="0" smtClean="0"/>
              <a:t> </a:t>
            </a:r>
            <a:r>
              <a:rPr lang="pl-PL" sz="2000" dirty="0" err="1" smtClean="0"/>
              <a:t>Recognition</a:t>
            </a:r>
            <a:endParaRPr lang="pl-PL" sz="2000" dirty="0" smtClean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 </a:t>
            </a:r>
            <a:endParaRPr lang="en-US" dirty="0"/>
          </a:p>
        </p:txBody>
      </p:sp>
      <p:pic>
        <p:nvPicPr>
          <p:cNvPr id="22530" name="Picture 2" descr="E:\Dropbox\i2\Prace\2012, Argus APNR\APNR\intelligent-infrastructure\APNR25\Help\html_data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10" y="1710072"/>
            <a:ext cx="4758690" cy="45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E:\Dropbox\i2\Prace\2012, Argus APNR\APNR\intelligent-infrastructure\APNR25\Help\html_data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43892"/>
            <a:ext cx="736282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8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48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1770" y="0"/>
            <a:ext cx="8708390" cy="1325563"/>
          </a:xfrm>
        </p:spPr>
        <p:txBody>
          <a:bodyPr/>
          <a:lstStyle/>
          <a:p>
            <a:pPr algn="ctr"/>
            <a:r>
              <a:rPr lang="pl-PL" dirty="0" smtClean="0"/>
              <a:t>Odczytywanie tablic rejestracyjnych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13690" y="1002665"/>
            <a:ext cx="7834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l-PL" sz="2000" dirty="0" smtClean="0"/>
              <a:t>Problem – prywatność – teoretycznie nie mamy prawa tego zapisywać.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 smtClean="0"/>
              <a:t>Rozwiązanie:</a:t>
            </a:r>
          </a:p>
          <a:p>
            <a:pPr marL="0" indent="0" algn="just">
              <a:buNone/>
            </a:pPr>
            <a:endParaRPr lang="pl-PL" sz="2000" dirty="0" smtClean="0"/>
          </a:p>
          <a:p>
            <a:pPr marL="0" indent="0" algn="just">
              <a:buNone/>
            </a:pPr>
            <a:r>
              <a:rPr lang="pl-PL" sz="2000" dirty="0" smtClean="0"/>
              <a:t>szyfrowanie jednokierunkowe – funkcja skrótu (z kluczem) – np. algorytm MD-5</a:t>
            </a:r>
          </a:p>
          <a:p>
            <a:pPr marL="0" indent="0" algn="just">
              <a:buNone/>
            </a:pPr>
            <a:endParaRPr lang="pl-PL" sz="2000" dirty="0" smtClean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7540" y="418068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 </a:t>
            </a:r>
            <a:endParaRPr lang="pl-PL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94970" y="3468589"/>
            <a:ext cx="7448550" cy="107721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MD5("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kota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") = 91162629d258a876ee994e9233b2ad87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l-P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91162629d258a876ee994e9233b2ad8</a:t>
            </a:r>
            <a:r>
              <a:rPr lang="pl-PL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7 = MD5(?)</a:t>
            </a:r>
            <a:r>
              <a:rPr lang="pl-PL" sz="1600" dirty="0" smtClean="0"/>
              <a:t> </a:t>
            </a:r>
            <a:endParaRPr lang="pl-PL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58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5084763"/>
            <a:ext cx="8569325" cy="1470025"/>
          </a:xfrm>
        </p:spPr>
        <p:txBody>
          <a:bodyPr>
            <a:normAutofit/>
          </a:bodyPr>
          <a:lstStyle/>
          <a:p>
            <a:pPr algn="ctr"/>
            <a:r>
              <a:rPr lang="pl-PL" sz="4600" dirty="0">
                <a:solidFill>
                  <a:schemeClr val="tx1"/>
                </a:solidFill>
              </a:rPr>
              <a:t>Pomiary w komunikacji </a:t>
            </a:r>
            <a:r>
              <a:rPr lang="pl-PL" sz="4600" dirty="0" smtClean="0">
                <a:solidFill>
                  <a:schemeClr val="tx1"/>
                </a:solidFill>
              </a:rPr>
              <a:t>zbiorowej</a:t>
            </a:r>
            <a:endParaRPr lang="pl-PL" sz="3800" i="1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333375"/>
            <a:ext cx="6908800" cy="4568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7715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Pomiar a </a:t>
            </a:r>
            <a:r>
              <a:rPr lang="pl-PL" b="1" dirty="0" smtClean="0"/>
              <a:t>badanie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 smtClean="0"/>
              <a:t>Badamy:</a:t>
            </a:r>
          </a:p>
          <a:p>
            <a:r>
              <a:rPr lang="pl-PL" sz="2400" dirty="0" smtClean="0"/>
              <a:t>zachowania</a:t>
            </a:r>
          </a:p>
          <a:p>
            <a:r>
              <a:rPr lang="pl-PL" sz="2400" dirty="0" smtClean="0"/>
              <a:t>preferencje</a:t>
            </a:r>
          </a:p>
          <a:p>
            <a:r>
              <a:rPr lang="pl-PL" sz="2400" dirty="0" smtClean="0"/>
              <a:t>gotowość do zmiany</a:t>
            </a:r>
          </a:p>
          <a:p>
            <a:r>
              <a:rPr lang="pl-PL" sz="2400" dirty="0" smtClean="0"/>
              <a:t>częstość podróży</a:t>
            </a:r>
          </a:p>
          <a:p>
            <a:r>
              <a:rPr lang="pl-PL" sz="2400" dirty="0" smtClean="0"/>
              <a:t>godziny rozpoczynania podróży</a:t>
            </a:r>
          </a:p>
          <a:p>
            <a:r>
              <a:rPr lang="pl-PL" sz="2400" dirty="0" smtClean="0"/>
              <a:t>powody podjętych decyzji</a:t>
            </a:r>
          </a:p>
          <a:p>
            <a:r>
              <a:rPr lang="pl-PL" sz="2400" dirty="0" smtClean="0"/>
              <a:t>deklaracje</a:t>
            </a:r>
          </a:p>
          <a:p>
            <a:r>
              <a:rPr lang="pl-PL" sz="2400" dirty="0" smtClean="0"/>
              <a:t>…</a:t>
            </a:r>
          </a:p>
          <a:p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  <a:p>
            <a:pPr>
              <a:buFontTx/>
              <a:buChar char="-"/>
            </a:pPr>
            <a:endParaRPr lang="pl-PL" sz="2400" dirty="0" smtClean="0"/>
          </a:p>
          <a:p>
            <a:pPr lvl="1" algn="just"/>
            <a:endParaRPr lang="pl-PL" dirty="0" smtClean="0"/>
          </a:p>
          <a:p>
            <a:pPr marL="457200" indent="-457200" algn="just">
              <a:buFont typeface="+mj-lt"/>
              <a:buAutoNum type="arabicPeriod"/>
            </a:pPr>
            <a:endParaRPr lang="pl-PL" sz="2400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914400" lvl="1" indent="-457200" algn="just">
              <a:buFont typeface="+mj-lt"/>
              <a:buAutoNum type="alphaLcParenR"/>
            </a:pPr>
            <a:endParaRPr lang="pl-PL" dirty="0" smtClean="0"/>
          </a:p>
          <a:p>
            <a:pPr marL="0" indent="0" algn="just">
              <a:buNone/>
            </a:pPr>
            <a:endParaRPr lang="pl-PL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4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Cel pomiarów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dirty="0" smtClean="0"/>
              <a:t>Napełnienie </a:t>
            </a:r>
            <a:r>
              <a:rPr lang="pl-PL" sz="2800" dirty="0"/>
              <a:t>pojazdów </a:t>
            </a:r>
            <a:r>
              <a:rPr lang="pl-PL" sz="2800" dirty="0" err="1"/>
              <a:t>k.z</a:t>
            </a:r>
            <a:r>
              <a:rPr lang="pl-PL" sz="2800" dirty="0"/>
              <a:t>.</a:t>
            </a:r>
          </a:p>
          <a:p>
            <a:pPr>
              <a:lnSpc>
                <a:spcPct val="80000"/>
              </a:lnSpc>
            </a:pPr>
            <a:r>
              <a:rPr lang="pl-PL" sz="2800" dirty="0"/>
              <a:t>Potoki w sieci na poszczególnych liniach</a:t>
            </a:r>
          </a:p>
          <a:p>
            <a:pPr>
              <a:lnSpc>
                <a:spcPct val="80000"/>
              </a:lnSpc>
            </a:pPr>
            <a:r>
              <a:rPr lang="pl-PL" sz="2800" dirty="0"/>
              <a:t>Rejestracja trajektorii ruchu</a:t>
            </a:r>
          </a:p>
          <a:p>
            <a:pPr>
              <a:lnSpc>
                <a:spcPct val="80000"/>
              </a:lnSpc>
            </a:pPr>
            <a:r>
              <a:rPr lang="pl-PL" sz="2800" dirty="0"/>
              <a:t>Warunki ruchu i podróży (prędkość komunikacyjna, straty czasu, przesiadkowość, czas podróży)</a:t>
            </a:r>
          </a:p>
        </p:txBody>
      </p:sp>
    </p:spTree>
    <p:extLst>
      <p:ext uri="{BB962C8B-B14F-4D97-AF65-F5344CB8AC3E}">
        <p14:creationId xmlns:p14="http://schemas.microsoft.com/office/powerpoint/2010/main" val="202074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Cel pomiarów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/>
              <a:t>Projektowanie linii, przystanków, węzłów przesiadkowych i rozkładów jazdy</a:t>
            </a:r>
          </a:p>
          <a:p>
            <a:pPr>
              <a:lnSpc>
                <a:spcPct val="80000"/>
              </a:lnSpc>
            </a:pPr>
            <a:r>
              <a:rPr lang="pl-PL" sz="2800"/>
              <a:t>Określenie liczby i wielkości potrzebnego taboru</a:t>
            </a:r>
          </a:p>
          <a:p>
            <a:pPr>
              <a:lnSpc>
                <a:spcPct val="80000"/>
              </a:lnSpc>
            </a:pPr>
            <a:r>
              <a:rPr lang="pl-PL" sz="2800"/>
              <a:t>Ocena jakości funkcjonowania</a:t>
            </a:r>
          </a:p>
          <a:p>
            <a:pPr>
              <a:lnSpc>
                <a:spcPct val="80000"/>
              </a:lnSpc>
            </a:pPr>
            <a:r>
              <a:rPr lang="pl-PL" sz="2800"/>
              <a:t>Sprawdzenie wykonania zadań przewozowych</a:t>
            </a:r>
          </a:p>
          <a:p>
            <a:pPr>
              <a:lnSpc>
                <a:spcPct val="80000"/>
              </a:lnSpc>
            </a:pPr>
            <a:r>
              <a:rPr lang="pl-PL" sz="2800"/>
              <a:t>Rozliczenie przewoźników i pomiędzy przewoźnikami</a:t>
            </a:r>
          </a:p>
          <a:p>
            <a:pPr>
              <a:lnSpc>
                <a:spcPct val="80000"/>
              </a:lnSpc>
            </a:pPr>
            <a:r>
              <a:rPr lang="pl-PL" sz="2800"/>
              <a:t>Ocena efektywności linii</a:t>
            </a:r>
          </a:p>
          <a:p>
            <a:pPr>
              <a:lnSpc>
                <a:spcPct val="80000"/>
              </a:lnSpc>
            </a:pPr>
            <a:r>
              <a:rPr lang="pl-PL" sz="2800"/>
              <a:t>Projektowanie sygnalizacji świetlenej</a:t>
            </a:r>
          </a:p>
          <a:p>
            <a:pPr>
              <a:lnSpc>
                <a:spcPct val="80000"/>
              </a:lnSpc>
            </a:pPr>
            <a:endParaRPr lang="pl-PL" sz="2800"/>
          </a:p>
        </p:txBody>
      </p:sp>
    </p:spTree>
    <p:extLst>
      <p:ext uri="{BB962C8B-B14F-4D97-AF65-F5344CB8AC3E}">
        <p14:creationId xmlns:p14="http://schemas.microsoft.com/office/powerpoint/2010/main" val="2811128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Cel pomiarów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l-PL" sz="2800"/>
              <a:t>Ocena zmian organizacji ruchu (priorytety dla k.z.)</a:t>
            </a:r>
          </a:p>
          <a:p>
            <a:r>
              <a:rPr lang="pl-PL" sz="2800"/>
              <a:t>Ocena wpływu na środowisko</a:t>
            </a:r>
          </a:p>
          <a:p>
            <a:r>
              <a:rPr lang="pl-PL" sz="2800"/>
              <a:t>Stopień wykorzystania biletów i ich rodzaje</a:t>
            </a:r>
          </a:p>
          <a:p>
            <a:r>
              <a:rPr lang="pl-PL" sz="2800"/>
              <a:t>Badania preferencji pasażerów</a:t>
            </a:r>
          </a:p>
          <a:p>
            <a:r>
              <a:rPr lang="pl-PL" sz="2800"/>
              <a:t>Modele algorytmy systemów sterowania ruchem </a:t>
            </a:r>
          </a:p>
          <a:p>
            <a:r>
              <a:rPr lang="pl-PL" sz="2800"/>
              <a:t>Komputerowa symulacja procesów ruchu i usług</a:t>
            </a:r>
          </a:p>
        </p:txBody>
      </p:sp>
    </p:spTree>
    <p:extLst>
      <p:ext uri="{BB962C8B-B14F-4D97-AF65-F5344CB8AC3E}">
        <p14:creationId xmlns:p14="http://schemas.microsoft.com/office/powerpoint/2010/main" val="4084342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/>
              <a:t>Sposoby rejestracji napełnień pojazdów k.z.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637732"/>
            <a:ext cx="8229600" cy="2674961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pl-PL" sz="3200" dirty="0" smtClean="0"/>
              <a:t>Liczenie </a:t>
            </a:r>
            <a:r>
              <a:rPr lang="pl-PL" sz="3200" dirty="0"/>
              <a:t>wsiadających i wysiadających na wszystkich przystankach linii</a:t>
            </a:r>
          </a:p>
          <a:p>
            <a:pPr lvl="1">
              <a:lnSpc>
                <a:spcPct val="90000"/>
              </a:lnSpc>
            </a:pPr>
            <a:r>
              <a:rPr lang="pl-PL" sz="3200" dirty="0"/>
              <a:t>Ocena wzrokowa stopnia napełnienia</a:t>
            </a:r>
          </a:p>
          <a:p>
            <a:pPr lvl="1">
              <a:lnSpc>
                <a:spcPct val="90000"/>
              </a:lnSpc>
            </a:pPr>
            <a:r>
              <a:rPr lang="pl-PL" sz="3200" dirty="0"/>
              <a:t>Czujnik tensometryczny (w elementach zawieszenia pojazdu)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741" y="4122973"/>
            <a:ext cx="7639690" cy="25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044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/>
              <a:t>Sposoby rejestracji napełnień pojazdów k.z.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795605"/>
            <a:ext cx="8229600" cy="3254066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pl-PL" dirty="0"/>
              <a:t>Czujniki w drzwiach (fotokomórka, laser itp..)</a:t>
            </a:r>
          </a:p>
          <a:p>
            <a:pPr lvl="1">
              <a:lnSpc>
                <a:spcPct val="90000"/>
              </a:lnSpc>
            </a:pPr>
            <a:r>
              <a:rPr lang="pl-PL" dirty="0"/>
              <a:t>Czujnik wbudowany w stopniach schodów</a:t>
            </a:r>
          </a:p>
          <a:p>
            <a:pPr lvl="1">
              <a:lnSpc>
                <a:spcPct val="90000"/>
              </a:lnSpc>
            </a:pPr>
            <a:r>
              <a:rPr lang="pl-PL" dirty="0"/>
              <a:t>Kamera video – interpretacja wzrokowa lub automatyczna (komputerowe rozpoznanie obrazów)</a:t>
            </a:r>
          </a:p>
          <a:p>
            <a:pPr lvl="1">
              <a:lnSpc>
                <a:spcPct val="90000"/>
              </a:lnSpc>
            </a:pPr>
            <a:r>
              <a:rPr lang="pl-PL" dirty="0"/>
              <a:t>Bezstykowa karta elektroniczna (wraz z pobieraniem opłat)</a:t>
            </a:r>
            <a:endParaRPr lang="pl-PL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9421" y="4492991"/>
            <a:ext cx="2805326" cy="210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3945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/>
              <a:t>Sposoby rejestracji trajektorii ruchu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10436"/>
            <a:ext cx="8229600" cy="4058527"/>
          </a:xfrm>
        </p:spPr>
        <p:txBody>
          <a:bodyPr/>
          <a:lstStyle/>
          <a:p>
            <a:r>
              <a:rPr lang="pl-PL" dirty="0"/>
              <a:t>Momenty zajścia zdarzeń (zatrzymanie, ruszenie, przejazd przez określony punkt)</a:t>
            </a:r>
          </a:p>
          <a:p>
            <a:r>
              <a:rPr lang="pl-PL" dirty="0"/>
              <a:t>Pomiar ciągły i punktowy</a:t>
            </a:r>
          </a:p>
          <a:p>
            <a:r>
              <a:rPr lang="pl-PL" dirty="0"/>
              <a:t>Pomiar bezpośredni lub pośredni</a:t>
            </a:r>
          </a:p>
          <a:p>
            <a:r>
              <a:rPr lang="pl-PL" dirty="0"/>
              <a:t>Rejestracja wewnątrz lub na zewnątrz</a:t>
            </a:r>
          </a:p>
        </p:txBody>
      </p:sp>
    </p:spTree>
    <p:extLst>
      <p:ext uri="{BB962C8B-B14F-4D97-AF65-F5344CB8AC3E}">
        <p14:creationId xmlns:p14="http://schemas.microsoft.com/office/powerpoint/2010/main" val="2078083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Błąd obserwacji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524836"/>
            <a:ext cx="8229600" cy="34251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l-PL" sz="3600" dirty="0"/>
              <a:t>0-35 pasażerów: 23,7%</a:t>
            </a:r>
          </a:p>
          <a:p>
            <a:pPr>
              <a:lnSpc>
                <a:spcPct val="90000"/>
              </a:lnSpc>
            </a:pPr>
            <a:r>
              <a:rPr lang="pl-PL" sz="3600" dirty="0"/>
              <a:t>36-70 pasażerów: 18,3%</a:t>
            </a:r>
          </a:p>
          <a:p>
            <a:pPr>
              <a:lnSpc>
                <a:spcPct val="90000"/>
              </a:lnSpc>
            </a:pPr>
            <a:r>
              <a:rPr lang="pl-PL" sz="3600" dirty="0"/>
              <a:t>&gt; 70 pasażerów: 16,8%</a:t>
            </a:r>
          </a:p>
          <a:p>
            <a:pPr>
              <a:lnSpc>
                <a:spcPct val="90000"/>
              </a:lnSpc>
            </a:pPr>
            <a:endParaRPr lang="pl-PL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pl-PL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330996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Techniki rejestracji trajektorii ruchu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1846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l-PL" sz="2800" dirty="0"/>
              <a:t>Obserwator z zegarkiem</a:t>
            </a:r>
          </a:p>
          <a:p>
            <a:pPr>
              <a:lnSpc>
                <a:spcPct val="80000"/>
              </a:lnSpc>
            </a:pPr>
            <a:r>
              <a:rPr lang="pl-PL" sz="2800" dirty="0"/>
              <a:t>Dyktafon</a:t>
            </a:r>
          </a:p>
          <a:p>
            <a:pPr>
              <a:lnSpc>
                <a:spcPct val="80000"/>
              </a:lnSpc>
            </a:pPr>
            <a:r>
              <a:rPr lang="pl-PL" sz="2800" dirty="0"/>
              <a:t>Detektor elektromagnetyczny</a:t>
            </a:r>
          </a:p>
          <a:p>
            <a:pPr>
              <a:lnSpc>
                <a:spcPct val="80000"/>
              </a:lnSpc>
            </a:pPr>
            <a:r>
              <a:rPr lang="pl-PL" sz="2800" dirty="0"/>
              <a:t>Video – detektor</a:t>
            </a:r>
          </a:p>
          <a:p>
            <a:pPr>
              <a:lnSpc>
                <a:spcPct val="80000"/>
              </a:lnSpc>
            </a:pPr>
            <a:r>
              <a:rPr lang="pl-PL" sz="2800" dirty="0"/>
              <a:t>Rejestrator przyciskowy</a:t>
            </a:r>
          </a:p>
          <a:p>
            <a:pPr>
              <a:lnSpc>
                <a:spcPct val="80000"/>
              </a:lnSpc>
            </a:pPr>
            <a:r>
              <a:rPr lang="pl-PL" sz="2800" dirty="0"/>
              <a:t>Tachometr</a:t>
            </a:r>
          </a:p>
          <a:p>
            <a:pPr>
              <a:lnSpc>
                <a:spcPct val="80000"/>
              </a:lnSpc>
            </a:pPr>
            <a:r>
              <a:rPr lang="pl-PL" sz="2800" dirty="0"/>
              <a:t>Drogomierz (licznik odległości)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GPS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43162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 smtClean="0"/>
              <a:t>Techniki rejestracji trajektorii ruchu</a:t>
            </a:r>
            <a:endParaRPr lang="pl-PL" sz="4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700213"/>
            <a:ext cx="7197725" cy="449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7083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 wyniku przetworzenia: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Czasy przejazdu odcinków linii</a:t>
            </a:r>
          </a:p>
          <a:p>
            <a:r>
              <a:rPr lang="pl-PL"/>
              <a:t>Czasy postoju na przystankach</a:t>
            </a:r>
          </a:p>
          <a:p>
            <a:r>
              <a:rPr lang="pl-PL"/>
              <a:t>Czasy zatrzymań</a:t>
            </a:r>
          </a:p>
          <a:p>
            <a:r>
              <a:rPr lang="pl-PL"/>
              <a:t>Prędkość komunikacyjna i eksploatacyjna</a:t>
            </a:r>
          </a:p>
          <a:p>
            <a:r>
              <a:rPr lang="pl-PL"/>
              <a:t>Odchyłki od rozkładu jazdy, odstępy międzypojazdowe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919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7830" y="0"/>
            <a:ext cx="7886700" cy="1325563"/>
          </a:xfrm>
        </p:spPr>
        <p:txBody>
          <a:bodyPr/>
          <a:lstStyle/>
          <a:p>
            <a:pPr algn="ctr"/>
            <a:r>
              <a:rPr lang="pl-PL" dirty="0" smtClean="0"/>
              <a:t>Wymagania pomiarów/badań</a:t>
            </a:r>
            <a:endParaRPr lang="en-US" dirty="0"/>
          </a:p>
        </p:txBody>
      </p:sp>
      <p:pic>
        <p:nvPicPr>
          <p:cNvPr id="2" name="Content Placeholder 1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038797"/>
            <a:ext cx="4404360" cy="5235956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6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85160" y="3044190"/>
            <a:ext cx="2350770" cy="167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786807" y="4075203"/>
            <a:ext cx="2627165" cy="626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30880" y="3716338"/>
            <a:ext cx="2781300" cy="167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5160" y="3874966"/>
            <a:ext cx="2781300" cy="167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1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l-PL" dirty="0" smtClean="0"/>
              <a:t>Do zobaczenia za tydzień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219642"/>
          </a:xfrm>
        </p:spPr>
        <p:txBody>
          <a:bodyPr>
            <a:normAutofit/>
          </a:bodyPr>
          <a:lstStyle/>
          <a:p>
            <a:r>
              <a:rPr lang="pl-PL" dirty="0" smtClean="0"/>
              <a:t>Wykład 4: </a:t>
            </a:r>
          </a:p>
          <a:p>
            <a:r>
              <a:rPr lang="pl-PL" dirty="0" smtClean="0"/>
              <a:t>Budowa </a:t>
            </a:r>
            <a:r>
              <a:rPr lang="pl-PL" smtClean="0"/>
              <a:t>modelu ruchu.</a:t>
            </a:r>
            <a:endParaRPr lang="pl-PL" dirty="0" smtClean="0"/>
          </a:p>
          <a:p>
            <a:endParaRPr lang="pl-PL" dirty="0"/>
          </a:p>
          <a:p>
            <a:r>
              <a:rPr lang="pl-PL" dirty="0" smtClean="0"/>
              <a:t>dr inż. Rafał Kucharski 	rkucharski@pk.edu.pl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l-PL" dirty="0" smtClean="0"/>
              <a:t>I</a:t>
            </a:r>
            <a:br>
              <a:rPr lang="pl-PL" dirty="0" smtClean="0"/>
            </a:br>
            <a:r>
              <a:rPr lang="pl-PL" dirty="0" smtClean="0"/>
              <a:t>Pomiary klasyczne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GPR, ŚRD (AADT), potok, tranzyt, czas przejazdu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Techniki pomiarów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8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 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838200" y="2012950"/>
            <a:ext cx="7467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Pomiary ręczne – natężenie ruchu, relacje skrętne, struktura rodzajowa</a:t>
            </a:r>
          </a:p>
          <a:p>
            <a:r>
              <a:rPr lang="pl-PL" dirty="0" smtClean="0"/>
              <a:t>Bezpośredni pomiar prędkości, strat czasu i zatrzymań pojazdów</a:t>
            </a:r>
          </a:p>
          <a:p>
            <a:r>
              <a:rPr lang="pl-PL" dirty="0" smtClean="0"/>
              <a:t>Automatyczne pomiary</a:t>
            </a:r>
          </a:p>
          <a:p>
            <a:r>
              <a:rPr lang="pl-PL" dirty="0" smtClean="0"/>
              <a:t>Pomiary z innych źródeł (GPS, GSM, Bluetooth,...)</a:t>
            </a:r>
          </a:p>
        </p:txBody>
      </p:sp>
    </p:spTree>
    <p:extLst>
      <p:ext uri="{BB962C8B-B14F-4D97-AF65-F5344CB8AC3E}">
        <p14:creationId xmlns:p14="http://schemas.microsoft.com/office/powerpoint/2010/main" val="398048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Proste pomiary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Prognozowanie Ruchu        ZSK PK        dr inż. Rafał Kucharski        rkucharski@pk.edu.pl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48244-C1CC-4CEA-9E8E-8578CEE9CB03}" type="slidenum">
              <a:rPr lang="en-US" smtClean="0"/>
              <a:t>9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 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838200" y="2012950"/>
            <a:ext cx="7467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Natężenie ruchu – wielkość, struktura i wahania</a:t>
            </a:r>
          </a:p>
          <a:p>
            <a:r>
              <a:rPr lang="pl-PL" dirty="0"/>
              <a:t>Prędkość (chwilowa, jazdy, podróży)</a:t>
            </a:r>
          </a:p>
          <a:p>
            <a:r>
              <a:rPr lang="pl-PL" dirty="0" smtClean="0"/>
              <a:t>Parkowanie</a:t>
            </a:r>
            <a:endParaRPr lang="pl-PL" dirty="0"/>
          </a:p>
          <a:p>
            <a:r>
              <a:rPr lang="pl-PL" dirty="0"/>
              <a:t>Oddziaływanie na </a:t>
            </a:r>
            <a:r>
              <a:rPr lang="pl-PL" dirty="0" smtClean="0"/>
              <a:t>środowisko (hałas, emisja)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85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5105</TotalTime>
  <Words>1521</Words>
  <Application>Microsoft Office PowerPoint</Application>
  <PresentationFormat>On-screen Show (4:3)</PresentationFormat>
  <Paragraphs>592</Paragraphs>
  <Slides>60</Slides>
  <Notes>33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Courier New</vt:lpstr>
      <vt:lpstr>Times New Roman</vt:lpstr>
      <vt:lpstr>Wingdings</vt:lpstr>
      <vt:lpstr>Office Theme</vt:lpstr>
      <vt:lpstr>Prognozowanie Ruchu  Wykład III Pomiary i badania</vt:lpstr>
      <vt:lpstr>Pomiary i badania</vt:lpstr>
      <vt:lpstr>Pomiary i badania w transporcie</vt:lpstr>
      <vt:lpstr>Pomiar a badanie</vt:lpstr>
      <vt:lpstr>Pomiar a badanie</vt:lpstr>
      <vt:lpstr>Wymagania pomiarów/badań</vt:lpstr>
      <vt:lpstr>I Pomiary klasyczne</vt:lpstr>
      <vt:lpstr>Techniki pomiarów</vt:lpstr>
      <vt:lpstr>Proste pomiary</vt:lpstr>
      <vt:lpstr>Błąd pomiarów</vt:lpstr>
      <vt:lpstr>Natężenie ruchu</vt:lpstr>
      <vt:lpstr>Współczynniki przeliczeniowe</vt:lpstr>
      <vt:lpstr>Pomiar ręczny</vt:lpstr>
      <vt:lpstr>Pomiar automatyczny  pętla indukcyjna</vt:lpstr>
      <vt:lpstr>Pętla indukcyjna  Kategoria pojazdu </vt:lpstr>
      <vt:lpstr>Pomiar pneumatyczny</vt:lpstr>
      <vt:lpstr>Wideodetekcja</vt:lpstr>
      <vt:lpstr>Wideodetekcja</vt:lpstr>
      <vt:lpstr>Wideodetekcja</vt:lpstr>
      <vt:lpstr>Wideodetekcja Kategoria pojazdu </vt:lpstr>
      <vt:lpstr>Wahania ruchu w przekroju miejskim</vt:lpstr>
      <vt:lpstr>Wahania tygodniowe ruchu</vt:lpstr>
      <vt:lpstr>II Generalny Pomiar Ruchu</vt:lpstr>
      <vt:lpstr>Miarodajne natężenie ruchu</vt:lpstr>
      <vt:lpstr>GPR 2010 - synteza</vt:lpstr>
      <vt:lpstr>GPR 2010 - synteza</vt:lpstr>
      <vt:lpstr>Globalne trendy – globalne założenia</vt:lpstr>
      <vt:lpstr>Pomiary ruchu na skrzyżowaniach</vt:lpstr>
      <vt:lpstr>Pomiary ruchu na skrzyżowaniach</vt:lpstr>
      <vt:lpstr>Wyniki pomiarów - skrzyżowanie</vt:lpstr>
      <vt:lpstr>Pomiar prędkości</vt:lpstr>
      <vt:lpstr>Pomiary prędkości</vt:lpstr>
      <vt:lpstr>Automatyczny pomiar prędkości – detektory przejazdu</vt:lpstr>
      <vt:lpstr>Pomiary prędkości</vt:lpstr>
      <vt:lpstr>Pomiary prędkości</vt:lpstr>
      <vt:lpstr>Sondowanie pojazdów</vt:lpstr>
      <vt:lpstr>Sondowanie pojazdów</vt:lpstr>
      <vt:lpstr>Sondowanie pojazdów</vt:lpstr>
      <vt:lpstr>Sondowanie pojazdów</vt:lpstr>
      <vt:lpstr>Sondowanie pojazdów</vt:lpstr>
      <vt:lpstr>Sondowanie pojazdów</vt:lpstr>
      <vt:lpstr>Sondowanie pojazdów</vt:lpstr>
      <vt:lpstr>Dane z ITS</vt:lpstr>
      <vt:lpstr>Automatyczny Pomiar Ruchu ZDM Warszawa</vt:lpstr>
      <vt:lpstr>Badania ruchu tranzytowego  w miastach</vt:lpstr>
      <vt:lpstr>Odczytywanie tablic rejestracyjnych</vt:lpstr>
      <vt:lpstr>Odczytywanie tablic rejestracyjnych</vt:lpstr>
      <vt:lpstr>Odczytywanie tablic rejestracyjnych</vt:lpstr>
      <vt:lpstr>Pomiary w komunikacji zbiorowej</vt:lpstr>
      <vt:lpstr>Cel pomiarów</vt:lpstr>
      <vt:lpstr>Cel pomiarów</vt:lpstr>
      <vt:lpstr>Cel pomiarów</vt:lpstr>
      <vt:lpstr>Sposoby rejestracji napełnień pojazdów k.z.</vt:lpstr>
      <vt:lpstr>Sposoby rejestracji napełnień pojazdów k.z.</vt:lpstr>
      <vt:lpstr>Sposoby rejestracji trajektorii ruchu</vt:lpstr>
      <vt:lpstr>Błąd obserwacji</vt:lpstr>
      <vt:lpstr>Techniki rejestracji trajektorii ruchu</vt:lpstr>
      <vt:lpstr>Techniki rejestracji trajektorii ruchu</vt:lpstr>
      <vt:lpstr>W wyniku przetworzenia:</vt:lpstr>
      <vt:lpstr>Do zobaczenia za tydzień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Prognozowanie Ruchu</dc:title>
  <dc:creator>Rafał Kucharski</dc:creator>
  <cp:lastModifiedBy>Rafał Kucharski</cp:lastModifiedBy>
  <cp:revision>134</cp:revision>
  <dcterms:created xsi:type="dcterms:W3CDTF">2016-02-19T17:39:34Z</dcterms:created>
  <dcterms:modified xsi:type="dcterms:W3CDTF">2017-03-08T10:46:30Z</dcterms:modified>
</cp:coreProperties>
</file>